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3" r:id="rId8"/>
    <p:sldId id="264" r:id="rId9"/>
    <p:sldId id="266" r:id="rId10"/>
    <p:sldId id="267" r:id="rId11"/>
    <p:sldId id="268" r:id="rId12"/>
    <p:sldId id="269" r:id="rId13"/>
    <p:sldId id="270" r:id="rId14"/>
    <p:sldId id="272" r:id="rId15"/>
    <p:sldId id="273" r:id="rId16"/>
    <p:sldId id="271" r:id="rId17"/>
    <p:sldId id="274" r:id="rId18"/>
    <p:sldId id="275" r:id="rId19"/>
    <p:sldId id="276" r:id="rId20"/>
    <p:sldId id="277" r:id="rId21"/>
    <p:sldId id="27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83" autoAdjust="0"/>
    <p:restoredTop sz="94660"/>
  </p:normalViewPr>
  <p:slideViewPr>
    <p:cSldViewPr snapToGrid="0">
      <p:cViewPr varScale="1">
        <p:scale>
          <a:sx n="128" d="100"/>
          <a:sy n="128" d="100"/>
        </p:scale>
        <p:origin x="2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2097D7-8F87-4281-8383-A7A5EE828015}"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6E038741-97C8-44E3-A329-9E206E063F46}">
      <dgm:prSet phldrT="[Text]"/>
      <dgm:spPr/>
      <dgm:t>
        <a:bodyPr/>
        <a:lstStyle/>
        <a:p>
          <a:r>
            <a:rPr lang="en-US" dirty="0"/>
            <a:t>The Pondering Pub </a:t>
          </a:r>
        </a:p>
      </dgm:t>
    </dgm:pt>
    <dgm:pt modelId="{6F0EC544-C41B-472D-A176-0AF93ABDE43E}" type="parTrans" cxnId="{01A8A117-312D-4A6B-AE4C-B9F1EB08B5BB}">
      <dgm:prSet/>
      <dgm:spPr/>
      <dgm:t>
        <a:bodyPr/>
        <a:lstStyle/>
        <a:p>
          <a:endParaRPr lang="en-US"/>
        </a:p>
      </dgm:t>
    </dgm:pt>
    <dgm:pt modelId="{B65BB62C-0E05-4A6A-B7C7-7AFB5DDD8381}" type="sibTrans" cxnId="{01A8A117-312D-4A6B-AE4C-B9F1EB08B5BB}">
      <dgm:prSet/>
      <dgm:spPr/>
      <dgm:t>
        <a:bodyPr/>
        <a:lstStyle/>
        <a:p>
          <a:endParaRPr lang="en-US"/>
        </a:p>
      </dgm:t>
    </dgm:pt>
    <dgm:pt modelId="{1766BFC5-6A6F-4343-8087-660731FF901C}">
      <dgm:prSet phldrT="[Text]"/>
      <dgm:spPr/>
      <dgm:t>
        <a:bodyPr/>
        <a:lstStyle/>
        <a:p>
          <a:r>
            <a:rPr lang="en-US" dirty="0"/>
            <a:t>Area Leadership Team</a:t>
          </a:r>
        </a:p>
      </dgm:t>
    </dgm:pt>
    <dgm:pt modelId="{27258445-7756-4BB2-810B-4797DBAD2917}" type="parTrans" cxnId="{01129088-F676-430C-AC83-17BC25328D09}">
      <dgm:prSet/>
      <dgm:spPr/>
      <dgm:t>
        <a:bodyPr/>
        <a:lstStyle/>
        <a:p>
          <a:endParaRPr lang="en-US"/>
        </a:p>
      </dgm:t>
    </dgm:pt>
    <dgm:pt modelId="{7867C896-EE74-431E-8EAC-557308271EFC}" type="sibTrans" cxnId="{01129088-F676-430C-AC83-17BC25328D09}">
      <dgm:prSet/>
      <dgm:spPr/>
      <dgm:t>
        <a:bodyPr/>
        <a:lstStyle/>
        <a:p>
          <a:endParaRPr lang="en-US"/>
        </a:p>
      </dgm:t>
    </dgm:pt>
    <dgm:pt modelId="{DA387F2E-9ED1-43B0-BD69-49E0CC556169}">
      <dgm:prSet phldrT="[Text]"/>
      <dgm:spPr/>
      <dgm:t>
        <a:bodyPr/>
        <a:lstStyle/>
        <a:p>
          <a:r>
            <a:rPr lang="en-US" dirty="0"/>
            <a:t>Individual Ponderings</a:t>
          </a:r>
        </a:p>
      </dgm:t>
    </dgm:pt>
    <dgm:pt modelId="{1199E7F0-44C7-4C29-85EC-0216A85D5C26}" type="parTrans" cxnId="{3A7C4D96-372D-4DCF-B829-FBAC09D08EB1}">
      <dgm:prSet/>
      <dgm:spPr/>
      <dgm:t>
        <a:bodyPr/>
        <a:lstStyle/>
        <a:p>
          <a:endParaRPr lang="en-US"/>
        </a:p>
      </dgm:t>
    </dgm:pt>
    <dgm:pt modelId="{0AEAC36D-DB50-4665-8225-068E632C81FF}" type="sibTrans" cxnId="{3A7C4D96-372D-4DCF-B829-FBAC09D08EB1}">
      <dgm:prSet/>
      <dgm:spPr/>
      <dgm:t>
        <a:bodyPr/>
        <a:lstStyle/>
        <a:p>
          <a:endParaRPr lang="en-US"/>
        </a:p>
      </dgm:t>
    </dgm:pt>
    <dgm:pt modelId="{AB3CF9BE-968B-4883-B436-F3888832BB21}" type="pres">
      <dgm:prSet presAssocID="{A62097D7-8F87-4281-8383-A7A5EE828015}" presName="rootnode" presStyleCnt="0">
        <dgm:presLayoutVars>
          <dgm:chMax/>
          <dgm:chPref/>
          <dgm:dir/>
          <dgm:animLvl val="lvl"/>
        </dgm:presLayoutVars>
      </dgm:prSet>
      <dgm:spPr/>
    </dgm:pt>
    <dgm:pt modelId="{FC7C8AE2-D4D3-4B6D-A41F-49F8477BA583}" type="pres">
      <dgm:prSet presAssocID="{6E038741-97C8-44E3-A329-9E206E063F46}" presName="composite" presStyleCnt="0"/>
      <dgm:spPr/>
    </dgm:pt>
    <dgm:pt modelId="{1A734B87-82AC-4DDF-9583-6E9E7E95A7B4}" type="pres">
      <dgm:prSet presAssocID="{6E038741-97C8-44E3-A329-9E206E063F46}" presName="bentUpArrow1" presStyleLbl="alignImgPlace1" presStyleIdx="0" presStyleCnt="2"/>
      <dgm:spPr/>
    </dgm:pt>
    <dgm:pt modelId="{050F46BE-21B7-4A83-A435-8C13B98B03F9}" type="pres">
      <dgm:prSet presAssocID="{6E038741-97C8-44E3-A329-9E206E063F46}" presName="ParentText" presStyleLbl="node1" presStyleIdx="0" presStyleCnt="3">
        <dgm:presLayoutVars>
          <dgm:chMax val="1"/>
          <dgm:chPref val="1"/>
          <dgm:bulletEnabled val="1"/>
        </dgm:presLayoutVars>
      </dgm:prSet>
      <dgm:spPr/>
    </dgm:pt>
    <dgm:pt modelId="{9FAED950-8439-4C88-A287-F7DC438CAFFA}" type="pres">
      <dgm:prSet presAssocID="{6E038741-97C8-44E3-A329-9E206E063F46}" presName="ChildText" presStyleLbl="revTx" presStyleIdx="0" presStyleCnt="2">
        <dgm:presLayoutVars>
          <dgm:chMax val="0"/>
          <dgm:chPref val="0"/>
          <dgm:bulletEnabled val="1"/>
        </dgm:presLayoutVars>
      </dgm:prSet>
      <dgm:spPr/>
    </dgm:pt>
    <dgm:pt modelId="{6AA671BB-6C4B-43BB-9E00-8013C901E1D9}" type="pres">
      <dgm:prSet presAssocID="{B65BB62C-0E05-4A6A-B7C7-7AFB5DDD8381}" presName="sibTrans" presStyleCnt="0"/>
      <dgm:spPr/>
    </dgm:pt>
    <dgm:pt modelId="{578B0D27-A91A-460F-A309-1F846E2149E4}" type="pres">
      <dgm:prSet presAssocID="{1766BFC5-6A6F-4343-8087-660731FF901C}" presName="composite" presStyleCnt="0"/>
      <dgm:spPr/>
    </dgm:pt>
    <dgm:pt modelId="{917E152A-0DA4-4728-A6A8-994174625984}" type="pres">
      <dgm:prSet presAssocID="{1766BFC5-6A6F-4343-8087-660731FF901C}" presName="bentUpArrow1" presStyleLbl="alignImgPlace1" presStyleIdx="1" presStyleCnt="2"/>
      <dgm:spPr/>
    </dgm:pt>
    <dgm:pt modelId="{51832C96-42F0-473C-AD54-DF0C70D74A13}" type="pres">
      <dgm:prSet presAssocID="{1766BFC5-6A6F-4343-8087-660731FF901C}" presName="ParentText" presStyleLbl="node1" presStyleIdx="1" presStyleCnt="3">
        <dgm:presLayoutVars>
          <dgm:chMax val="1"/>
          <dgm:chPref val="1"/>
          <dgm:bulletEnabled val="1"/>
        </dgm:presLayoutVars>
      </dgm:prSet>
      <dgm:spPr/>
    </dgm:pt>
    <dgm:pt modelId="{1DA6AA24-E9D5-468D-A925-C1CBFD3BC3DD}" type="pres">
      <dgm:prSet presAssocID="{1766BFC5-6A6F-4343-8087-660731FF901C}" presName="ChildText" presStyleLbl="revTx" presStyleIdx="1" presStyleCnt="2">
        <dgm:presLayoutVars>
          <dgm:chMax val="0"/>
          <dgm:chPref val="0"/>
          <dgm:bulletEnabled val="1"/>
        </dgm:presLayoutVars>
      </dgm:prSet>
      <dgm:spPr/>
    </dgm:pt>
    <dgm:pt modelId="{86C7D626-A207-46FF-BE92-7E6E1934B61D}" type="pres">
      <dgm:prSet presAssocID="{7867C896-EE74-431E-8EAC-557308271EFC}" presName="sibTrans" presStyleCnt="0"/>
      <dgm:spPr/>
    </dgm:pt>
    <dgm:pt modelId="{9AE6FCB7-4230-4EDE-BC1A-54AEA3957655}" type="pres">
      <dgm:prSet presAssocID="{DA387F2E-9ED1-43B0-BD69-49E0CC556169}" presName="composite" presStyleCnt="0"/>
      <dgm:spPr/>
    </dgm:pt>
    <dgm:pt modelId="{BFFC8AAB-7F5B-48EC-BFE2-3D2F31F4953B}" type="pres">
      <dgm:prSet presAssocID="{DA387F2E-9ED1-43B0-BD69-49E0CC556169}" presName="ParentText" presStyleLbl="node1" presStyleIdx="2" presStyleCnt="3">
        <dgm:presLayoutVars>
          <dgm:chMax val="1"/>
          <dgm:chPref val="1"/>
          <dgm:bulletEnabled val="1"/>
        </dgm:presLayoutVars>
      </dgm:prSet>
      <dgm:spPr/>
    </dgm:pt>
  </dgm:ptLst>
  <dgm:cxnLst>
    <dgm:cxn modelId="{AC23CB0B-9DD0-4C63-80A9-AF1F594FFF00}" type="presOf" srcId="{DA387F2E-9ED1-43B0-BD69-49E0CC556169}" destId="{BFFC8AAB-7F5B-48EC-BFE2-3D2F31F4953B}" srcOrd="0" destOrd="0" presId="urn:microsoft.com/office/officeart/2005/8/layout/StepDownProcess"/>
    <dgm:cxn modelId="{01A8A117-312D-4A6B-AE4C-B9F1EB08B5BB}" srcId="{A62097D7-8F87-4281-8383-A7A5EE828015}" destId="{6E038741-97C8-44E3-A329-9E206E063F46}" srcOrd="0" destOrd="0" parTransId="{6F0EC544-C41B-472D-A176-0AF93ABDE43E}" sibTransId="{B65BB62C-0E05-4A6A-B7C7-7AFB5DDD8381}"/>
    <dgm:cxn modelId="{87292977-8AFE-4D86-8C35-345AB43816D8}" type="presOf" srcId="{6E038741-97C8-44E3-A329-9E206E063F46}" destId="{050F46BE-21B7-4A83-A435-8C13B98B03F9}" srcOrd="0" destOrd="0" presId="urn:microsoft.com/office/officeart/2005/8/layout/StepDownProcess"/>
    <dgm:cxn modelId="{499CE678-14CD-45CA-B17C-F26E6BA5837E}" type="presOf" srcId="{A62097D7-8F87-4281-8383-A7A5EE828015}" destId="{AB3CF9BE-968B-4883-B436-F3888832BB21}" srcOrd="0" destOrd="0" presId="urn:microsoft.com/office/officeart/2005/8/layout/StepDownProcess"/>
    <dgm:cxn modelId="{01129088-F676-430C-AC83-17BC25328D09}" srcId="{A62097D7-8F87-4281-8383-A7A5EE828015}" destId="{1766BFC5-6A6F-4343-8087-660731FF901C}" srcOrd="1" destOrd="0" parTransId="{27258445-7756-4BB2-810B-4797DBAD2917}" sibTransId="{7867C896-EE74-431E-8EAC-557308271EFC}"/>
    <dgm:cxn modelId="{3A7C4D96-372D-4DCF-B829-FBAC09D08EB1}" srcId="{A62097D7-8F87-4281-8383-A7A5EE828015}" destId="{DA387F2E-9ED1-43B0-BD69-49E0CC556169}" srcOrd="2" destOrd="0" parTransId="{1199E7F0-44C7-4C29-85EC-0216A85D5C26}" sibTransId="{0AEAC36D-DB50-4665-8225-068E632C81FF}"/>
    <dgm:cxn modelId="{85816AD6-8FBD-41EA-9483-F45530F854B1}" type="presOf" srcId="{1766BFC5-6A6F-4343-8087-660731FF901C}" destId="{51832C96-42F0-473C-AD54-DF0C70D74A13}" srcOrd="0" destOrd="0" presId="urn:microsoft.com/office/officeart/2005/8/layout/StepDownProcess"/>
    <dgm:cxn modelId="{28F1CCD0-F6E0-4C61-AF87-07260CC21532}" type="presParOf" srcId="{AB3CF9BE-968B-4883-B436-F3888832BB21}" destId="{FC7C8AE2-D4D3-4B6D-A41F-49F8477BA583}" srcOrd="0" destOrd="0" presId="urn:microsoft.com/office/officeart/2005/8/layout/StepDownProcess"/>
    <dgm:cxn modelId="{F955F0A8-4A67-4764-BDD0-080E2B4AA53A}" type="presParOf" srcId="{FC7C8AE2-D4D3-4B6D-A41F-49F8477BA583}" destId="{1A734B87-82AC-4DDF-9583-6E9E7E95A7B4}" srcOrd="0" destOrd="0" presId="urn:microsoft.com/office/officeart/2005/8/layout/StepDownProcess"/>
    <dgm:cxn modelId="{F4D2A35B-C7F3-4CDB-A624-93C5E518C6FB}" type="presParOf" srcId="{FC7C8AE2-D4D3-4B6D-A41F-49F8477BA583}" destId="{050F46BE-21B7-4A83-A435-8C13B98B03F9}" srcOrd="1" destOrd="0" presId="urn:microsoft.com/office/officeart/2005/8/layout/StepDownProcess"/>
    <dgm:cxn modelId="{641C2D47-1F79-423E-8277-920BA43E2D76}" type="presParOf" srcId="{FC7C8AE2-D4D3-4B6D-A41F-49F8477BA583}" destId="{9FAED950-8439-4C88-A287-F7DC438CAFFA}" srcOrd="2" destOrd="0" presId="urn:microsoft.com/office/officeart/2005/8/layout/StepDownProcess"/>
    <dgm:cxn modelId="{0B812C39-E8C2-4D1C-80E9-FC6646EF4F81}" type="presParOf" srcId="{AB3CF9BE-968B-4883-B436-F3888832BB21}" destId="{6AA671BB-6C4B-43BB-9E00-8013C901E1D9}" srcOrd="1" destOrd="0" presId="urn:microsoft.com/office/officeart/2005/8/layout/StepDownProcess"/>
    <dgm:cxn modelId="{2A77739C-4D93-476A-AFA3-C616E1320788}" type="presParOf" srcId="{AB3CF9BE-968B-4883-B436-F3888832BB21}" destId="{578B0D27-A91A-460F-A309-1F846E2149E4}" srcOrd="2" destOrd="0" presId="urn:microsoft.com/office/officeart/2005/8/layout/StepDownProcess"/>
    <dgm:cxn modelId="{A7A112DC-9C24-4FBF-8030-C539E938EBA1}" type="presParOf" srcId="{578B0D27-A91A-460F-A309-1F846E2149E4}" destId="{917E152A-0DA4-4728-A6A8-994174625984}" srcOrd="0" destOrd="0" presId="urn:microsoft.com/office/officeart/2005/8/layout/StepDownProcess"/>
    <dgm:cxn modelId="{63BDA98B-3379-4AC5-B954-564382310D43}" type="presParOf" srcId="{578B0D27-A91A-460F-A309-1F846E2149E4}" destId="{51832C96-42F0-473C-AD54-DF0C70D74A13}" srcOrd="1" destOrd="0" presId="urn:microsoft.com/office/officeart/2005/8/layout/StepDownProcess"/>
    <dgm:cxn modelId="{7C559916-96EF-4A8A-8691-4D909DE96D4A}" type="presParOf" srcId="{578B0D27-A91A-460F-A309-1F846E2149E4}" destId="{1DA6AA24-E9D5-468D-A925-C1CBFD3BC3DD}" srcOrd="2" destOrd="0" presId="urn:microsoft.com/office/officeart/2005/8/layout/StepDownProcess"/>
    <dgm:cxn modelId="{D7B84562-07A5-4F8D-A300-12D5A6A71508}" type="presParOf" srcId="{AB3CF9BE-968B-4883-B436-F3888832BB21}" destId="{86C7D626-A207-46FF-BE92-7E6E1934B61D}" srcOrd="3" destOrd="0" presId="urn:microsoft.com/office/officeart/2005/8/layout/StepDownProcess"/>
    <dgm:cxn modelId="{AFEFD277-2BF5-45BB-A790-9CB3AAF7EE10}" type="presParOf" srcId="{AB3CF9BE-968B-4883-B436-F3888832BB21}" destId="{9AE6FCB7-4230-4EDE-BC1A-54AEA3957655}" srcOrd="4" destOrd="0" presId="urn:microsoft.com/office/officeart/2005/8/layout/StepDownProcess"/>
    <dgm:cxn modelId="{33DF5C5C-5337-451C-8D03-A7B904E2BBE9}" type="presParOf" srcId="{9AE6FCB7-4230-4EDE-BC1A-54AEA3957655}" destId="{BFFC8AAB-7F5B-48EC-BFE2-3D2F31F4953B}"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34B87-82AC-4DDF-9583-6E9E7E95A7B4}">
      <dsp:nvSpPr>
        <dsp:cNvPr id="0" name=""/>
        <dsp:cNvSpPr/>
      </dsp:nvSpPr>
      <dsp:spPr>
        <a:xfrm rot="5400000">
          <a:off x="369056" y="1826454"/>
          <a:ext cx="1380429" cy="15715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0F46BE-21B7-4A83-A435-8C13B98B03F9}">
      <dsp:nvSpPr>
        <dsp:cNvPr id="0" name=""/>
        <dsp:cNvSpPr/>
      </dsp:nvSpPr>
      <dsp:spPr>
        <a:xfrm>
          <a:off x="3326" y="296221"/>
          <a:ext cx="2323830" cy="1626605"/>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The Pondering Pub </a:t>
          </a:r>
        </a:p>
      </dsp:txBody>
      <dsp:txXfrm>
        <a:off x="82745" y="375640"/>
        <a:ext cx="2164992" cy="1467767"/>
      </dsp:txXfrm>
    </dsp:sp>
    <dsp:sp modelId="{9FAED950-8439-4C88-A287-F7DC438CAFFA}">
      <dsp:nvSpPr>
        <dsp:cNvPr id="0" name=""/>
        <dsp:cNvSpPr/>
      </dsp:nvSpPr>
      <dsp:spPr>
        <a:xfrm>
          <a:off x="2327156" y="451355"/>
          <a:ext cx="1690132" cy="1314694"/>
        </a:xfrm>
        <a:prstGeom prst="rect">
          <a:avLst/>
        </a:prstGeom>
        <a:noFill/>
        <a:ln>
          <a:noFill/>
        </a:ln>
        <a:effectLst/>
      </dsp:spPr>
      <dsp:style>
        <a:lnRef idx="0">
          <a:scrgbClr r="0" g="0" b="0"/>
        </a:lnRef>
        <a:fillRef idx="0">
          <a:scrgbClr r="0" g="0" b="0"/>
        </a:fillRef>
        <a:effectRef idx="0">
          <a:scrgbClr r="0" g="0" b="0"/>
        </a:effectRef>
        <a:fontRef idx="minor"/>
      </dsp:style>
    </dsp:sp>
    <dsp:sp modelId="{917E152A-0DA4-4728-A6A8-994174625984}">
      <dsp:nvSpPr>
        <dsp:cNvPr id="0" name=""/>
        <dsp:cNvSpPr/>
      </dsp:nvSpPr>
      <dsp:spPr>
        <a:xfrm rot="5400000">
          <a:off x="2295758" y="3653669"/>
          <a:ext cx="1380429" cy="1571569"/>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832C96-42F0-473C-AD54-DF0C70D74A13}">
      <dsp:nvSpPr>
        <dsp:cNvPr id="0" name=""/>
        <dsp:cNvSpPr/>
      </dsp:nvSpPr>
      <dsp:spPr>
        <a:xfrm>
          <a:off x="1930028" y="2123436"/>
          <a:ext cx="2323830" cy="1626605"/>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Area Leadership Team</a:t>
          </a:r>
        </a:p>
      </dsp:txBody>
      <dsp:txXfrm>
        <a:off x="2009447" y="2202855"/>
        <a:ext cx="2164992" cy="1467767"/>
      </dsp:txXfrm>
    </dsp:sp>
    <dsp:sp modelId="{1DA6AA24-E9D5-468D-A925-C1CBFD3BC3DD}">
      <dsp:nvSpPr>
        <dsp:cNvPr id="0" name=""/>
        <dsp:cNvSpPr/>
      </dsp:nvSpPr>
      <dsp:spPr>
        <a:xfrm>
          <a:off x="4253859" y="2278570"/>
          <a:ext cx="1690132" cy="1314694"/>
        </a:xfrm>
        <a:prstGeom prst="rect">
          <a:avLst/>
        </a:prstGeom>
        <a:noFill/>
        <a:ln>
          <a:noFill/>
        </a:ln>
        <a:effectLst/>
      </dsp:spPr>
      <dsp:style>
        <a:lnRef idx="0">
          <a:scrgbClr r="0" g="0" b="0"/>
        </a:lnRef>
        <a:fillRef idx="0">
          <a:scrgbClr r="0" g="0" b="0"/>
        </a:fillRef>
        <a:effectRef idx="0">
          <a:scrgbClr r="0" g="0" b="0"/>
        </a:effectRef>
        <a:fontRef idx="minor"/>
      </dsp:style>
    </dsp:sp>
    <dsp:sp modelId="{BFFC8AAB-7F5B-48EC-BFE2-3D2F31F4953B}">
      <dsp:nvSpPr>
        <dsp:cNvPr id="0" name=""/>
        <dsp:cNvSpPr/>
      </dsp:nvSpPr>
      <dsp:spPr>
        <a:xfrm>
          <a:off x="3856731" y="3950651"/>
          <a:ext cx="2323830" cy="1626605"/>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Individual Ponderings</a:t>
          </a:r>
        </a:p>
      </dsp:txBody>
      <dsp:txXfrm>
        <a:off x="3936150" y="4030070"/>
        <a:ext cx="2164992" cy="1467767"/>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072439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809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641087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883082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52AB99-6277-4BF5-B510-A484AC819EE8}"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1327013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52AB99-6277-4BF5-B510-A484AC819EE8}"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602613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52AB99-6277-4BF5-B510-A484AC819EE8}"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134323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986450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561476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311458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569349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14638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2AB99-6277-4BF5-B510-A484AC819EE8}"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600375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52AB99-6277-4BF5-B510-A484AC819EE8}"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1220517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52AB99-6277-4BF5-B510-A484AC819EE8}"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28823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2792686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2AB99-6277-4BF5-B510-A484AC819EE8}"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F6AE98-E2FA-48E5-8AC0-5B2F1C72D439}" type="slidenum">
              <a:rPr lang="en-US" smtClean="0"/>
              <a:t>‹#›</a:t>
            </a:fld>
            <a:endParaRPr lang="en-US"/>
          </a:p>
        </p:txBody>
      </p:sp>
    </p:spTree>
    <p:extLst>
      <p:ext uri="{BB962C8B-B14F-4D97-AF65-F5344CB8AC3E}">
        <p14:creationId xmlns:p14="http://schemas.microsoft.com/office/powerpoint/2010/main" val="3510317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252AB99-6277-4BF5-B510-A484AC819EE8}" type="datetimeFigureOut">
              <a:rPr lang="en-US" smtClean="0"/>
              <a:t>9/26/25</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5F6AE98-E2FA-48E5-8AC0-5B2F1C72D439}" type="slidenum">
              <a:rPr lang="en-US" smtClean="0"/>
              <a:t>‹#›</a:t>
            </a:fld>
            <a:endParaRPr lang="en-US"/>
          </a:p>
        </p:txBody>
      </p:sp>
    </p:spTree>
    <p:extLst>
      <p:ext uri="{BB962C8B-B14F-4D97-AF65-F5344CB8AC3E}">
        <p14:creationId xmlns:p14="http://schemas.microsoft.com/office/powerpoint/2010/main" val="4185615692"/>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0EBD-99F9-42C3-989D-56F39068CBF4}"/>
              </a:ext>
            </a:extLst>
          </p:cNvPr>
          <p:cNvSpPr>
            <a:spLocks noGrp="1"/>
          </p:cNvSpPr>
          <p:nvPr>
            <p:ph type="ctrTitle"/>
          </p:nvPr>
        </p:nvSpPr>
        <p:spPr>
          <a:xfrm>
            <a:off x="779763" y="1122363"/>
            <a:ext cx="10697919" cy="2387600"/>
          </a:xfrm>
        </p:spPr>
        <p:txBody>
          <a:bodyPr/>
          <a:lstStyle/>
          <a:p>
            <a:r>
              <a:rPr lang="en-US" dirty="0"/>
              <a:t>Pondering Pub Overview </a:t>
            </a:r>
          </a:p>
        </p:txBody>
      </p:sp>
      <p:sp>
        <p:nvSpPr>
          <p:cNvPr id="3" name="Subtitle 2">
            <a:extLst>
              <a:ext uri="{FF2B5EF4-FFF2-40B4-BE49-F238E27FC236}">
                <a16:creationId xmlns:a16="http://schemas.microsoft.com/office/drawing/2014/main" id="{898193E6-ABD2-426A-A0E6-8A36AC044E6E}"/>
              </a:ext>
            </a:extLst>
          </p:cNvPr>
          <p:cNvSpPr>
            <a:spLocks noGrp="1"/>
          </p:cNvSpPr>
          <p:nvPr>
            <p:ph type="subTitle" idx="1"/>
          </p:nvPr>
        </p:nvSpPr>
        <p:spPr/>
        <p:txBody>
          <a:bodyPr/>
          <a:lstStyle/>
          <a:p>
            <a:r>
              <a:rPr lang="en-US" dirty="0"/>
              <a:t>This outlines the entire Pondering Pub Organization.</a:t>
            </a:r>
          </a:p>
        </p:txBody>
      </p:sp>
    </p:spTree>
    <p:extLst>
      <p:ext uri="{BB962C8B-B14F-4D97-AF65-F5344CB8AC3E}">
        <p14:creationId xmlns:p14="http://schemas.microsoft.com/office/powerpoint/2010/main" val="1295557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FD2D-A4B4-4505-BA40-5F2C79CC25D1}"/>
              </a:ext>
            </a:extLst>
          </p:cNvPr>
          <p:cNvSpPr>
            <a:spLocks noGrp="1"/>
          </p:cNvSpPr>
          <p:nvPr>
            <p:ph type="title"/>
          </p:nvPr>
        </p:nvSpPr>
        <p:spPr/>
        <p:txBody>
          <a:bodyPr/>
          <a:lstStyle/>
          <a:p>
            <a:r>
              <a:rPr lang="en-US" dirty="0"/>
              <a:t>Purpose – What is the Pondering Pub? </a:t>
            </a:r>
          </a:p>
        </p:txBody>
      </p:sp>
      <p:sp>
        <p:nvSpPr>
          <p:cNvPr id="3" name="Content Placeholder 2">
            <a:extLst>
              <a:ext uri="{FF2B5EF4-FFF2-40B4-BE49-F238E27FC236}">
                <a16:creationId xmlns:a16="http://schemas.microsoft.com/office/drawing/2014/main" id="{AEF936D4-B715-4BD5-B588-A77031669281}"/>
              </a:ext>
            </a:extLst>
          </p:cNvPr>
          <p:cNvSpPr>
            <a:spLocks noGrp="1"/>
          </p:cNvSpPr>
          <p:nvPr>
            <p:ph idx="1"/>
          </p:nvPr>
        </p:nvSpPr>
        <p:spPr>
          <a:xfrm>
            <a:off x="454395" y="1475382"/>
            <a:ext cx="11483293" cy="5127371"/>
          </a:xfrm>
        </p:spPr>
        <p:txBody>
          <a:bodyPr>
            <a:normAutofit/>
          </a:bodyPr>
          <a:lstStyle/>
          <a:p>
            <a:r>
              <a:rPr lang="en-US" dirty="0"/>
              <a:t>The purpose of The Pondering Pub is creating communities that foster the arts. </a:t>
            </a:r>
          </a:p>
          <a:p>
            <a:r>
              <a:rPr lang="en-US" dirty="0"/>
              <a:t>In America, especially post-Covid, many people lack any form of community. What “community” they do have is either co-workers whose friendship ends at 5:00 or “communities” based off ideology. Neither of these are genuine. </a:t>
            </a:r>
          </a:p>
          <a:p>
            <a:r>
              <a:rPr lang="en-US" dirty="0"/>
              <a:t>What we did is explore how the earliest humans developed communities. What we found was most of them became formed through experiences with the Divine. </a:t>
            </a:r>
          </a:p>
          <a:p>
            <a:endParaRPr lang="en-US" dirty="0"/>
          </a:p>
          <a:p>
            <a:endParaRPr lang="en-US" dirty="0"/>
          </a:p>
          <a:p>
            <a:r>
              <a:rPr lang="en-US" dirty="0"/>
              <a:t>So what we do is weekly, we meet at a host’s house and discuss works of Truth, Beauty, and Goodness. All 3 of these transcendental values lead to God, and by touching them, we experience the Divine. </a:t>
            </a:r>
          </a:p>
        </p:txBody>
      </p:sp>
    </p:spTree>
    <p:extLst>
      <p:ext uri="{BB962C8B-B14F-4D97-AF65-F5344CB8AC3E}">
        <p14:creationId xmlns:p14="http://schemas.microsoft.com/office/powerpoint/2010/main" val="3424747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3A44D-198D-432E-BDB2-9210E813DA12}"/>
              </a:ext>
            </a:extLst>
          </p:cNvPr>
          <p:cNvSpPr>
            <a:spLocks noGrp="1"/>
          </p:cNvSpPr>
          <p:nvPr>
            <p:ph type="title"/>
          </p:nvPr>
        </p:nvSpPr>
        <p:spPr>
          <a:xfrm>
            <a:off x="838200" y="171099"/>
            <a:ext cx="10515600" cy="1325563"/>
          </a:xfrm>
        </p:spPr>
        <p:txBody>
          <a:bodyPr/>
          <a:lstStyle/>
          <a:p>
            <a:r>
              <a:rPr lang="en-US" dirty="0"/>
              <a:t>Praxis</a:t>
            </a:r>
          </a:p>
        </p:txBody>
      </p:sp>
      <p:sp>
        <p:nvSpPr>
          <p:cNvPr id="3" name="Content Placeholder 2">
            <a:extLst>
              <a:ext uri="{FF2B5EF4-FFF2-40B4-BE49-F238E27FC236}">
                <a16:creationId xmlns:a16="http://schemas.microsoft.com/office/drawing/2014/main" id="{9227E074-23F7-45D6-BF7E-E7C984054B61}"/>
              </a:ext>
            </a:extLst>
          </p:cNvPr>
          <p:cNvSpPr>
            <a:spLocks noGrp="1"/>
          </p:cNvSpPr>
          <p:nvPr>
            <p:ph idx="1"/>
          </p:nvPr>
        </p:nvSpPr>
        <p:spPr>
          <a:xfrm>
            <a:off x="246832" y="1228550"/>
            <a:ext cx="11763783" cy="5508839"/>
          </a:xfrm>
        </p:spPr>
        <p:txBody>
          <a:bodyPr>
            <a:normAutofit/>
          </a:bodyPr>
          <a:lstStyle/>
          <a:p>
            <a:r>
              <a:rPr lang="en-US" dirty="0"/>
              <a:t>So what does that look like?</a:t>
            </a:r>
          </a:p>
          <a:p>
            <a:r>
              <a:rPr lang="en-US" dirty="0"/>
              <a:t>All good ideas have structure to their manifestation. </a:t>
            </a:r>
          </a:p>
          <a:p>
            <a:r>
              <a:rPr lang="en-US" dirty="0"/>
              <a:t>This </a:t>
            </a:r>
            <a:r>
              <a:rPr lang="en-US" dirty="0" err="1"/>
              <a:t>powerpoint</a:t>
            </a:r>
            <a:r>
              <a:rPr lang="en-US" dirty="0"/>
              <a:t> is divided into 3 parts: an overview of the Organization, the layout of an individual Pondering, and the organizational Pondering as a whole.  </a:t>
            </a:r>
          </a:p>
          <a:p>
            <a:r>
              <a:rPr lang="en-US" dirty="0"/>
              <a:t>The First part will cover how individual ponderings typically run, along with some examples of what has occurred at various Ponderings. </a:t>
            </a:r>
          </a:p>
          <a:p>
            <a:r>
              <a:rPr lang="en-US" dirty="0"/>
              <a:t>The Second part will go in depth on how individual Ponderings are structured, along with various policies they must follow, and tips that the leadership think are helpful for Founders. </a:t>
            </a:r>
          </a:p>
          <a:p>
            <a:r>
              <a:rPr lang="en-US" dirty="0"/>
              <a:t>The Third part will explain how the larger organizational structure operates. </a:t>
            </a:r>
          </a:p>
        </p:txBody>
      </p:sp>
    </p:spTree>
    <p:extLst>
      <p:ext uri="{BB962C8B-B14F-4D97-AF65-F5344CB8AC3E}">
        <p14:creationId xmlns:p14="http://schemas.microsoft.com/office/powerpoint/2010/main" val="4273662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CF331-CCFB-477D-9E7E-46DD3583EB52}"/>
              </a:ext>
            </a:extLst>
          </p:cNvPr>
          <p:cNvSpPr>
            <a:spLocks noGrp="1"/>
          </p:cNvSpPr>
          <p:nvPr>
            <p:ph type="ctrTitle"/>
          </p:nvPr>
        </p:nvSpPr>
        <p:spPr/>
        <p:txBody>
          <a:bodyPr/>
          <a:lstStyle/>
          <a:p>
            <a:r>
              <a:rPr lang="en-US" dirty="0"/>
              <a:t>Part 1</a:t>
            </a:r>
          </a:p>
        </p:txBody>
      </p:sp>
      <p:sp>
        <p:nvSpPr>
          <p:cNvPr id="3" name="Subtitle 2">
            <a:extLst>
              <a:ext uri="{FF2B5EF4-FFF2-40B4-BE49-F238E27FC236}">
                <a16:creationId xmlns:a16="http://schemas.microsoft.com/office/drawing/2014/main" id="{438A1028-9374-4EC3-8D0B-336C2C16D52F}"/>
              </a:ext>
            </a:extLst>
          </p:cNvPr>
          <p:cNvSpPr>
            <a:spLocks noGrp="1"/>
          </p:cNvSpPr>
          <p:nvPr>
            <p:ph type="subTitle" idx="1"/>
          </p:nvPr>
        </p:nvSpPr>
        <p:spPr/>
        <p:txBody>
          <a:bodyPr/>
          <a:lstStyle/>
          <a:p>
            <a:r>
              <a:rPr lang="en-US" dirty="0"/>
              <a:t>An Overview</a:t>
            </a:r>
          </a:p>
        </p:txBody>
      </p:sp>
    </p:spTree>
    <p:extLst>
      <p:ext uri="{BB962C8B-B14F-4D97-AF65-F5344CB8AC3E}">
        <p14:creationId xmlns:p14="http://schemas.microsoft.com/office/powerpoint/2010/main" val="3735408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620E-BC2C-4109-A0F6-FDD240078865}"/>
              </a:ext>
            </a:extLst>
          </p:cNvPr>
          <p:cNvSpPr>
            <a:spLocks noGrp="1"/>
          </p:cNvSpPr>
          <p:nvPr>
            <p:ph type="title"/>
          </p:nvPr>
        </p:nvSpPr>
        <p:spPr/>
        <p:txBody>
          <a:bodyPr/>
          <a:lstStyle/>
          <a:p>
            <a:r>
              <a:rPr lang="en-US" dirty="0"/>
              <a:t>Overview – An Individual Pondering</a:t>
            </a:r>
          </a:p>
        </p:txBody>
      </p:sp>
      <p:sp>
        <p:nvSpPr>
          <p:cNvPr id="3" name="Content Placeholder 2">
            <a:extLst>
              <a:ext uri="{FF2B5EF4-FFF2-40B4-BE49-F238E27FC236}">
                <a16:creationId xmlns:a16="http://schemas.microsoft.com/office/drawing/2014/main" id="{BABF66D3-8BB6-404C-82D3-7C5B546153FE}"/>
              </a:ext>
            </a:extLst>
          </p:cNvPr>
          <p:cNvSpPr>
            <a:spLocks noGrp="1"/>
          </p:cNvSpPr>
          <p:nvPr>
            <p:ph idx="1"/>
          </p:nvPr>
        </p:nvSpPr>
        <p:spPr>
          <a:xfrm>
            <a:off x="140246" y="1842454"/>
            <a:ext cx="8182384" cy="5225913"/>
          </a:xfrm>
        </p:spPr>
        <p:txBody>
          <a:bodyPr>
            <a:normAutofit/>
          </a:bodyPr>
          <a:lstStyle/>
          <a:p>
            <a:pPr algn="just"/>
            <a:r>
              <a:rPr lang="en-US" dirty="0"/>
              <a:t>The Pondering Pub is comprised of various “Pubs” (community meeting places) which host “Ponderings” (events at these community meeting places) </a:t>
            </a:r>
          </a:p>
          <a:p>
            <a:pPr algn="just"/>
            <a:r>
              <a:rPr lang="en-US" dirty="0"/>
              <a:t>At a Pondering, any community member may share a work of Truth, Beauty, or Goodness, that they found or created and wish to share with others. </a:t>
            </a:r>
          </a:p>
          <a:p>
            <a:pPr algn="just"/>
            <a:r>
              <a:rPr lang="en-US" dirty="0"/>
              <a:t>These meetings are based upon Christ, but the presentations need not focus entirely upon Christianity. Any aspect of Truth, Beauty, or Goodness may be the subject of discussion during a presentation. </a:t>
            </a:r>
          </a:p>
        </p:txBody>
      </p:sp>
      <p:pic>
        <p:nvPicPr>
          <p:cNvPr id="5" name="Picture 4">
            <a:extLst>
              <a:ext uri="{FF2B5EF4-FFF2-40B4-BE49-F238E27FC236}">
                <a16:creationId xmlns:a16="http://schemas.microsoft.com/office/drawing/2014/main" id="{6D67155D-1450-4B0F-97AF-9301E260D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726" y="1538720"/>
            <a:ext cx="3547274" cy="5319279"/>
          </a:xfrm>
          <a:prstGeom prst="rect">
            <a:avLst/>
          </a:prstGeom>
        </p:spPr>
      </p:pic>
    </p:spTree>
    <p:extLst>
      <p:ext uri="{BB962C8B-B14F-4D97-AF65-F5344CB8AC3E}">
        <p14:creationId xmlns:p14="http://schemas.microsoft.com/office/powerpoint/2010/main" val="638539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493-F5C7-4AE5-9731-BF7B2D3FDABD}"/>
              </a:ext>
            </a:extLst>
          </p:cNvPr>
          <p:cNvSpPr>
            <a:spLocks noGrp="1"/>
          </p:cNvSpPr>
          <p:nvPr>
            <p:ph type="title"/>
          </p:nvPr>
        </p:nvSpPr>
        <p:spPr>
          <a:xfrm>
            <a:off x="-1287920" y="230489"/>
            <a:ext cx="10515600" cy="1325563"/>
          </a:xfrm>
        </p:spPr>
        <p:txBody>
          <a:bodyPr/>
          <a:lstStyle/>
          <a:p>
            <a:r>
              <a:rPr lang="en-US" dirty="0"/>
              <a:t>Example 1: The Dumb Ox</a:t>
            </a:r>
          </a:p>
        </p:txBody>
      </p:sp>
      <p:sp>
        <p:nvSpPr>
          <p:cNvPr id="3" name="Content Placeholder 2">
            <a:extLst>
              <a:ext uri="{FF2B5EF4-FFF2-40B4-BE49-F238E27FC236}">
                <a16:creationId xmlns:a16="http://schemas.microsoft.com/office/drawing/2014/main" id="{EACFDBFD-7AE8-4869-A570-AE60BC719FB8}"/>
              </a:ext>
            </a:extLst>
          </p:cNvPr>
          <p:cNvSpPr>
            <a:spLocks noGrp="1"/>
          </p:cNvSpPr>
          <p:nvPr>
            <p:ph idx="1"/>
          </p:nvPr>
        </p:nvSpPr>
        <p:spPr>
          <a:xfrm>
            <a:off x="41606" y="1253330"/>
            <a:ext cx="7189447" cy="5604669"/>
          </a:xfrm>
        </p:spPr>
        <p:txBody>
          <a:bodyPr>
            <a:normAutofit/>
          </a:bodyPr>
          <a:lstStyle/>
          <a:p>
            <a:pPr algn="just"/>
            <a:r>
              <a:rPr lang="en-US" dirty="0"/>
              <a:t>The Dumb Ox’s Pondering</a:t>
            </a:r>
          </a:p>
          <a:p>
            <a:pPr algn="just"/>
            <a:r>
              <a:rPr lang="en-US" dirty="0"/>
              <a:t>This Pub is comprised of 9 members. It is a younger crowd, most of them fresh out of college, so they decide to meet at 9:00 PM on Fridays.</a:t>
            </a:r>
          </a:p>
          <a:p>
            <a:pPr algn="just"/>
            <a:r>
              <a:rPr lang="en-US" dirty="0"/>
              <a:t>It begins around 9:30, once everyone has finally shown up. Henry leads everyone in prayer. </a:t>
            </a:r>
          </a:p>
          <a:p>
            <a:pPr algn="just"/>
            <a:r>
              <a:rPr lang="en-US" dirty="0"/>
              <a:t>Tom plays the guitar. He plays a song he learned on the guitar, and reflects on some lyrics. Other people share their thoughts, and the discussion leads to a reflection of manual labor and intellectual labor. </a:t>
            </a:r>
          </a:p>
        </p:txBody>
      </p:sp>
      <p:pic>
        <p:nvPicPr>
          <p:cNvPr id="5" name="Picture 4">
            <a:extLst>
              <a:ext uri="{FF2B5EF4-FFF2-40B4-BE49-F238E27FC236}">
                <a16:creationId xmlns:a16="http://schemas.microsoft.com/office/drawing/2014/main" id="{A217E1FB-B7BD-4F00-AD0D-51F070A366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498" y="0"/>
            <a:ext cx="4572502" cy="6858000"/>
          </a:xfrm>
          <a:prstGeom prst="rect">
            <a:avLst/>
          </a:prstGeom>
        </p:spPr>
      </p:pic>
    </p:spTree>
    <p:extLst>
      <p:ext uri="{BB962C8B-B14F-4D97-AF65-F5344CB8AC3E}">
        <p14:creationId xmlns:p14="http://schemas.microsoft.com/office/powerpoint/2010/main" val="2706264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493-F5C7-4AE5-9731-BF7B2D3FDABD}"/>
              </a:ext>
            </a:extLst>
          </p:cNvPr>
          <p:cNvSpPr>
            <a:spLocks noGrp="1"/>
          </p:cNvSpPr>
          <p:nvPr>
            <p:ph type="title"/>
          </p:nvPr>
        </p:nvSpPr>
        <p:spPr>
          <a:xfrm>
            <a:off x="41606" y="264148"/>
            <a:ext cx="10515600" cy="1325563"/>
          </a:xfrm>
        </p:spPr>
        <p:txBody>
          <a:bodyPr/>
          <a:lstStyle/>
          <a:p>
            <a:r>
              <a:rPr lang="en-US" dirty="0"/>
              <a:t>Example 1: The Dumb Ox</a:t>
            </a:r>
          </a:p>
        </p:txBody>
      </p:sp>
      <p:sp>
        <p:nvSpPr>
          <p:cNvPr id="3" name="Content Placeholder 2">
            <a:extLst>
              <a:ext uri="{FF2B5EF4-FFF2-40B4-BE49-F238E27FC236}">
                <a16:creationId xmlns:a16="http://schemas.microsoft.com/office/drawing/2014/main" id="{EACFDBFD-7AE8-4869-A570-AE60BC719FB8}"/>
              </a:ext>
            </a:extLst>
          </p:cNvPr>
          <p:cNvSpPr>
            <a:spLocks noGrp="1"/>
          </p:cNvSpPr>
          <p:nvPr>
            <p:ph idx="1"/>
          </p:nvPr>
        </p:nvSpPr>
        <p:spPr>
          <a:xfrm>
            <a:off x="4624358" y="1223057"/>
            <a:ext cx="7274062" cy="5705066"/>
          </a:xfrm>
        </p:spPr>
        <p:txBody>
          <a:bodyPr>
            <a:normAutofit/>
          </a:bodyPr>
          <a:lstStyle/>
          <a:p>
            <a:pPr algn="just"/>
            <a:r>
              <a:rPr lang="en-US" dirty="0"/>
              <a:t>Elizabeth follows. She has been going through a difficult time, and wrote some poetry about it. This is her first time writing poetry, but she wants to communicate this feeling God has given her. She reads it twice. </a:t>
            </a:r>
          </a:p>
          <a:p>
            <a:pPr algn="just"/>
            <a:r>
              <a:rPr lang="en-US" dirty="0"/>
              <a:t>Tim claims he isn’t creative. But he was reading something one day about time, and thought it valuable. He shared a passage from the book, and asked 2 discussion questions. People loved it and the discussion lasted 30 minutes. </a:t>
            </a:r>
          </a:p>
          <a:p>
            <a:pPr algn="just"/>
            <a:r>
              <a:rPr lang="en-US" dirty="0"/>
              <a:t>Around 11:30, the presentations end. Since they’re all good friends and young, they talk and laugh until well past midnight, and then go home. </a:t>
            </a:r>
          </a:p>
        </p:txBody>
      </p:sp>
      <p:pic>
        <p:nvPicPr>
          <p:cNvPr id="6" name="Picture 5">
            <a:extLst>
              <a:ext uri="{FF2B5EF4-FFF2-40B4-BE49-F238E27FC236}">
                <a16:creationId xmlns:a16="http://schemas.microsoft.com/office/drawing/2014/main" id="{D57AA138-25A9-4959-B055-C5E0ECB16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293" y="1254493"/>
            <a:ext cx="3694532" cy="5541798"/>
          </a:xfrm>
          <a:prstGeom prst="rect">
            <a:avLst/>
          </a:prstGeom>
        </p:spPr>
      </p:pic>
    </p:spTree>
    <p:extLst>
      <p:ext uri="{BB962C8B-B14F-4D97-AF65-F5344CB8AC3E}">
        <p14:creationId xmlns:p14="http://schemas.microsoft.com/office/powerpoint/2010/main" val="4037972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72941-E660-4BC7-BD84-1F050596A06F}"/>
              </a:ext>
            </a:extLst>
          </p:cNvPr>
          <p:cNvSpPr>
            <a:spLocks noGrp="1"/>
          </p:cNvSpPr>
          <p:nvPr>
            <p:ph type="title"/>
          </p:nvPr>
        </p:nvSpPr>
        <p:spPr>
          <a:xfrm>
            <a:off x="0" y="18255"/>
            <a:ext cx="10515600" cy="1325563"/>
          </a:xfrm>
        </p:spPr>
        <p:txBody>
          <a:bodyPr/>
          <a:lstStyle/>
          <a:p>
            <a:r>
              <a:rPr lang="en-US" dirty="0"/>
              <a:t>Example 2: The Stone and the Giant</a:t>
            </a:r>
          </a:p>
        </p:txBody>
      </p:sp>
      <p:sp>
        <p:nvSpPr>
          <p:cNvPr id="3" name="Content Placeholder 2">
            <a:extLst>
              <a:ext uri="{FF2B5EF4-FFF2-40B4-BE49-F238E27FC236}">
                <a16:creationId xmlns:a16="http://schemas.microsoft.com/office/drawing/2014/main" id="{A1D6B86B-C3DB-419F-A53D-E410D5FFF760}"/>
              </a:ext>
            </a:extLst>
          </p:cNvPr>
          <p:cNvSpPr>
            <a:spLocks noGrp="1"/>
          </p:cNvSpPr>
          <p:nvPr>
            <p:ph idx="1"/>
          </p:nvPr>
        </p:nvSpPr>
        <p:spPr>
          <a:xfrm>
            <a:off x="0" y="1113177"/>
            <a:ext cx="6821536" cy="5726567"/>
          </a:xfrm>
        </p:spPr>
        <p:txBody>
          <a:bodyPr>
            <a:normAutofit/>
          </a:bodyPr>
          <a:lstStyle/>
          <a:p>
            <a:r>
              <a:rPr lang="en-US" dirty="0"/>
              <a:t>The Stone and the Giant’s Pondering</a:t>
            </a:r>
          </a:p>
          <a:p>
            <a:r>
              <a:rPr lang="en-US" dirty="0"/>
              <a:t>This Pub is comprised of 15 members, but only 7 can attend on any average night. Its crew is more established, with several members being married and having kids. They need to have their kids in bed by bedtime, so they meet 6:00 Saturday nights.</a:t>
            </a:r>
          </a:p>
          <a:p>
            <a:r>
              <a:rPr lang="en-US" dirty="0"/>
              <a:t>People start arriving 5:45. This group decided to have a light meal together. This week, it is Ethan and Lexi’s turn to bring food. </a:t>
            </a:r>
          </a:p>
          <a:p>
            <a:r>
              <a:rPr lang="en-US" dirty="0"/>
              <a:t>The group says prayers at 6:00, and they have 3 presentations for the evening. </a:t>
            </a:r>
          </a:p>
        </p:txBody>
      </p:sp>
      <p:pic>
        <p:nvPicPr>
          <p:cNvPr id="5" name="Picture 4">
            <a:extLst>
              <a:ext uri="{FF2B5EF4-FFF2-40B4-BE49-F238E27FC236}">
                <a16:creationId xmlns:a16="http://schemas.microsoft.com/office/drawing/2014/main" id="{E62D8C74-668F-40D6-B045-7C1905DD8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2518" y="1003015"/>
            <a:ext cx="4809482" cy="6012060"/>
          </a:xfrm>
          <a:prstGeom prst="rect">
            <a:avLst/>
          </a:prstGeom>
        </p:spPr>
      </p:pic>
    </p:spTree>
    <p:extLst>
      <p:ext uri="{BB962C8B-B14F-4D97-AF65-F5344CB8AC3E}">
        <p14:creationId xmlns:p14="http://schemas.microsoft.com/office/powerpoint/2010/main" val="3623466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B493-F5C7-4AE5-9731-BF7B2D3FDABD}"/>
              </a:ext>
            </a:extLst>
          </p:cNvPr>
          <p:cNvSpPr>
            <a:spLocks noGrp="1"/>
          </p:cNvSpPr>
          <p:nvPr>
            <p:ph type="title"/>
          </p:nvPr>
        </p:nvSpPr>
        <p:spPr>
          <a:xfrm>
            <a:off x="41606" y="264148"/>
            <a:ext cx="10515600" cy="1325563"/>
          </a:xfrm>
        </p:spPr>
        <p:txBody>
          <a:bodyPr/>
          <a:lstStyle/>
          <a:p>
            <a:r>
              <a:rPr lang="en-US" dirty="0"/>
              <a:t>Example 2: The Stone and the Giant</a:t>
            </a:r>
          </a:p>
        </p:txBody>
      </p:sp>
      <p:pic>
        <p:nvPicPr>
          <p:cNvPr id="5" name="Content Placeholder 4">
            <a:extLst>
              <a:ext uri="{FF2B5EF4-FFF2-40B4-BE49-F238E27FC236}">
                <a16:creationId xmlns:a16="http://schemas.microsoft.com/office/drawing/2014/main" id="{651CB9B1-6374-4A2E-ABAE-A4932F43264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5146"/>
          <a:stretch/>
        </p:blipFill>
        <p:spPr>
          <a:xfrm>
            <a:off x="0" y="1994814"/>
            <a:ext cx="4722998" cy="4206432"/>
          </a:xfrm>
        </p:spPr>
      </p:pic>
      <p:sp>
        <p:nvSpPr>
          <p:cNvPr id="7" name="Content Placeholder 2">
            <a:extLst>
              <a:ext uri="{FF2B5EF4-FFF2-40B4-BE49-F238E27FC236}">
                <a16:creationId xmlns:a16="http://schemas.microsoft.com/office/drawing/2014/main" id="{CA6C5E70-FEEF-4AE0-B475-4EFB89A4D497}"/>
              </a:ext>
            </a:extLst>
          </p:cNvPr>
          <p:cNvSpPr txBox="1">
            <a:spLocks/>
          </p:cNvSpPr>
          <p:nvPr/>
        </p:nvSpPr>
        <p:spPr>
          <a:xfrm>
            <a:off x="4764604" y="1239887"/>
            <a:ext cx="7274062" cy="57050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The first presentation is by Ethan. He enjoys sketching people, and exaggerating certain features to bring out their “true” selves. He shows his art. </a:t>
            </a:r>
          </a:p>
          <a:p>
            <a:pPr algn="just"/>
            <a:r>
              <a:rPr lang="en-US" dirty="0"/>
              <a:t>Second is Amy. She is very smart, and wrote a short piece about friendship. She reads it to the group. </a:t>
            </a:r>
          </a:p>
          <a:p>
            <a:pPr algn="just"/>
            <a:r>
              <a:rPr lang="en-US" dirty="0"/>
              <a:t>Last is Paul. He saw a YouTube video that made him think. He showed it to the group, and prepared 4 discussion questions in light of what they just watched. The conversation lasts for hours. Those with kids leave when they must, and those without leave around 11. </a:t>
            </a:r>
          </a:p>
        </p:txBody>
      </p:sp>
    </p:spTree>
    <p:extLst>
      <p:ext uri="{BB962C8B-B14F-4D97-AF65-F5344CB8AC3E}">
        <p14:creationId xmlns:p14="http://schemas.microsoft.com/office/powerpoint/2010/main" val="99821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70E84-7F34-48F0-889D-4CF82208FB9B}"/>
              </a:ext>
            </a:extLst>
          </p:cNvPr>
          <p:cNvSpPr>
            <a:spLocks noGrp="1"/>
          </p:cNvSpPr>
          <p:nvPr>
            <p:ph type="title"/>
          </p:nvPr>
        </p:nvSpPr>
        <p:spPr/>
        <p:txBody>
          <a:bodyPr/>
          <a:lstStyle/>
          <a:p>
            <a:r>
              <a:rPr lang="en-US" dirty="0"/>
              <a:t>Overview of Examples</a:t>
            </a:r>
          </a:p>
        </p:txBody>
      </p:sp>
      <p:sp>
        <p:nvSpPr>
          <p:cNvPr id="3" name="Content Placeholder 2">
            <a:extLst>
              <a:ext uri="{FF2B5EF4-FFF2-40B4-BE49-F238E27FC236}">
                <a16:creationId xmlns:a16="http://schemas.microsoft.com/office/drawing/2014/main" id="{DA2978E6-A299-4817-A7D3-F63AC64941AB}"/>
              </a:ext>
            </a:extLst>
          </p:cNvPr>
          <p:cNvSpPr>
            <a:spLocks noGrp="1"/>
          </p:cNvSpPr>
          <p:nvPr>
            <p:ph idx="1"/>
          </p:nvPr>
        </p:nvSpPr>
        <p:spPr>
          <a:xfrm>
            <a:off x="302930" y="1690688"/>
            <a:ext cx="11455244" cy="4802187"/>
          </a:xfrm>
        </p:spPr>
        <p:txBody>
          <a:bodyPr/>
          <a:lstStyle/>
          <a:p>
            <a:r>
              <a:rPr lang="en-US" dirty="0"/>
              <a:t>In all of these examples, some aspect of the Divine must be brought out. Christ must be apparent in all of these. In Toms’ song, he brought out the goodness that comes from genuine, God-honoring labor. In Amy’s literature on friendship, she argued for the Truth of friendship being necessary. </a:t>
            </a:r>
          </a:p>
          <a:p>
            <a:pPr marL="0" indent="0">
              <a:buNone/>
            </a:pPr>
            <a:endParaRPr lang="en-US" dirty="0"/>
          </a:p>
          <a:p>
            <a:r>
              <a:rPr lang="en-US" dirty="0"/>
              <a:t>The general premise went: People gathered at a house, shared cultural works of Truth, Beauty, and Goodness, and they enjoyed each other’s company.</a:t>
            </a:r>
          </a:p>
        </p:txBody>
      </p:sp>
    </p:spTree>
    <p:extLst>
      <p:ext uri="{BB962C8B-B14F-4D97-AF65-F5344CB8AC3E}">
        <p14:creationId xmlns:p14="http://schemas.microsoft.com/office/powerpoint/2010/main" val="3661300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57DE-2F29-4C67-90A0-0AE2B220E4FD}"/>
              </a:ext>
            </a:extLst>
          </p:cNvPr>
          <p:cNvSpPr>
            <a:spLocks noGrp="1"/>
          </p:cNvSpPr>
          <p:nvPr>
            <p:ph type="ctrTitle"/>
          </p:nvPr>
        </p:nvSpPr>
        <p:spPr/>
        <p:txBody>
          <a:bodyPr/>
          <a:lstStyle/>
          <a:p>
            <a:r>
              <a:rPr lang="en-US" dirty="0"/>
              <a:t>Part 2</a:t>
            </a:r>
          </a:p>
        </p:txBody>
      </p:sp>
      <p:sp>
        <p:nvSpPr>
          <p:cNvPr id="3" name="Subtitle 2">
            <a:extLst>
              <a:ext uri="{FF2B5EF4-FFF2-40B4-BE49-F238E27FC236}">
                <a16:creationId xmlns:a16="http://schemas.microsoft.com/office/drawing/2014/main" id="{D59DA72C-E255-4720-AD28-D9F780A3DBC7}"/>
              </a:ext>
            </a:extLst>
          </p:cNvPr>
          <p:cNvSpPr>
            <a:spLocks noGrp="1"/>
          </p:cNvSpPr>
          <p:nvPr>
            <p:ph type="subTitle" idx="1"/>
          </p:nvPr>
        </p:nvSpPr>
        <p:spPr/>
        <p:txBody>
          <a:bodyPr/>
          <a:lstStyle/>
          <a:p>
            <a:r>
              <a:rPr lang="en-US" dirty="0"/>
              <a:t>Ponderings at the Individual Level </a:t>
            </a:r>
          </a:p>
        </p:txBody>
      </p:sp>
    </p:spTree>
    <p:extLst>
      <p:ext uri="{BB962C8B-B14F-4D97-AF65-F5344CB8AC3E}">
        <p14:creationId xmlns:p14="http://schemas.microsoft.com/office/powerpoint/2010/main" val="4185064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3C2A-A878-488A-B442-07A3F53642A5}"/>
              </a:ext>
            </a:extLst>
          </p:cNvPr>
          <p:cNvSpPr>
            <a:spLocks noGrp="1"/>
          </p:cNvSpPr>
          <p:nvPr>
            <p:ph type="title"/>
          </p:nvPr>
        </p:nvSpPr>
        <p:spPr/>
        <p:txBody>
          <a:bodyPr/>
          <a:lstStyle/>
          <a:p>
            <a:r>
              <a:rPr lang="en-US" dirty="0"/>
              <a:t>Individual Pondering Structure</a:t>
            </a:r>
          </a:p>
        </p:txBody>
      </p:sp>
      <p:sp>
        <p:nvSpPr>
          <p:cNvPr id="3" name="Content Placeholder 2">
            <a:extLst>
              <a:ext uri="{FF2B5EF4-FFF2-40B4-BE49-F238E27FC236}">
                <a16:creationId xmlns:a16="http://schemas.microsoft.com/office/drawing/2014/main" id="{8A86AF99-29BF-46ED-B4B3-3C88720CEE62}"/>
              </a:ext>
            </a:extLst>
          </p:cNvPr>
          <p:cNvSpPr>
            <a:spLocks noGrp="1"/>
          </p:cNvSpPr>
          <p:nvPr>
            <p:ph idx="1"/>
          </p:nvPr>
        </p:nvSpPr>
        <p:spPr>
          <a:xfrm>
            <a:off x="0" y="1503431"/>
            <a:ext cx="12145252" cy="5065662"/>
          </a:xfrm>
        </p:spPr>
        <p:txBody>
          <a:bodyPr/>
          <a:lstStyle/>
          <a:p>
            <a:pPr algn="just"/>
            <a:r>
              <a:rPr lang="en-US" dirty="0"/>
              <a:t>Rules aren’t needed for when things are good. They come in handy when things are bad. Here are the structures that constitute a Pondering: </a:t>
            </a:r>
          </a:p>
          <a:p>
            <a:pPr algn="just"/>
            <a:endParaRPr lang="en-US" dirty="0"/>
          </a:p>
          <a:p>
            <a:pPr algn="just"/>
            <a:r>
              <a:rPr lang="en-US" dirty="0"/>
              <a:t>Local Leadership </a:t>
            </a:r>
          </a:p>
          <a:p>
            <a:pPr lvl="1" algn="just"/>
            <a:r>
              <a:rPr lang="en-US" dirty="0"/>
              <a:t>All Pubs are comprised of 2 leadership positions: Host and Pub Representative. </a:t>
            </a:r>
          </a:p>
          <a:p>
            <a:pPr lvl="1" algn="just"/>
            <a:r>
              <a:rPr lang="en-US" dirty="0"/>
              <a:t>Host – Provides the physical location for the Pondering. Decides how the Prayer is said. Sets any House rules that must be followed. Schedules Ponderings.</a:t>
            </a:r>
          </a:p>
          <a:p>
            <a:pPr lvl="1"/>
            <a:r>
              <a:rPr lang="en-US" dirty="0"/>
              <a:t>Pub Rep – Is the Point-of-Contact between that Pub and the greater Pondering Leadership. Also sets the agenda of the evening. Aids in the “flow” of the Pondering. Organizes the night.</a:t>
            </a:r>
          </a:p>
          <a:p>
            <a:pPr lvl="1"/>
            <a:endParaRPr lang="en-US" dirty="0"/>
          </a:p>
        </p:txBody>
      </p:sp>
    </p:spTree>
    <p:extLst>
      <p:ext uri="{BB962C8B-B14F-4D97-AF65-F5344CB8AC3E}">
        <p14:creationId xmlns:p14="http://schemas.microsoft.com/office/powerpoint/2010/main" val="2213574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F41E5-AB14-4026-BF2A-6AA160823591}"/>
              </a:ext>
            </a:extLst>
          </p:cNvPr>
          <p:cNvSpPr>
            <a:spLocks noGrp="1"/>
          </p:cNvSpPr>
          <p:nvPr>
            <p:ph type="title"/>
          </p:nvPr>
        </p:nvSpPr>
        <p:spPr/>
        <p:txBody>
          <a:bodyPr/>
          <a:lstStyle/>
          <a:p>
            <a:r>
              <a:rPr lang="en-US" dirty="0"/>
              <a:t>Individual Pondering Structure</a:t>
            </a:r>
          </a:p>
        </p:txBody>
      </p:sp>
      <p:sp>
        <p:nvSpPr>
          <p:cNvPr id="3" name="Content Placeholder 2">
            <a:extLst>
              <a:ext uri="{FF2B5EF4-FFF2-40B4-BE49-F238E27FC236}">
                <a16:creationId xmlns:a16="http://schemas.microsoft.com/office/drawing/2014/main" id="{EF847870-4D5E-4B26-A0DA-06C15AC85866}"/>
              </a:ext>
            </a:extLst>
          </p:cNvPr>
          <p:cNvSpPr>
            <a:spLocks noGrp="1"/>
          </p:cNvSpPr>
          <p:nvPr>
            <p:ph idx="1"/>
          </p:nvPr>
        </p:nvSpPr>
        <p:spPr>
          <a:xfrm>
            <a:off x="235612" y="1761482"/>
            <a:ext cx="11741345" cy="4830052"/>
          </a:xfrm>
        </p:spPr>
        <p:txBody>
          <a:bodyPr>
            <a:noAutofit/>
          </a:bodyPr>
          <a:lstStyle/>
          <a:p>
            <a:r>
              <a:rPr lang="en-US" dirty="0"/>
              <a:t>Agenda </a:t>
            </a:r>
          </a:p>
          <a:p>
            <a:pPr lvl="1"/>
            <a:r>
              <a:rPr lang="en-US" sz="2000" dirty="0"/>
              <a:t>Prayer </a:t>
            </a:r>
          </a:p>
          <a:p>
            <a:pPr lvl="1"/>
            <a:r>
              <a:rPr lang="en-US" sz="2000" dirty="0"/>
              <a:t>Announcements  </a:t>
            </a:r>
          </a:p>
          <a:p>
            <a:pPr lvl="1"/>
            <a:r>
              <a:rPr lang="en-US" sz="2000" dirty="0"/>
              <a:t>Presentations </a:t>
            </a:r>
          </a:p>
          <a:p>
            <a:pPr lvl="2"/>
            <a:r>
              <a:rPr lang="en-US" sz="2000" dirty="0"/>
              <a:t>Art </a:t>
            </a:r>
          </a:p>
          <a:p>
            <a:pPr lvl="2"/>
            <a:r>
              <a:rPr lang="en-US" sz="2000" dirty="0"/>
              <a:t>Music </a:t>
            </a:r>
          </a:p>
          <a:p>
            <a:pPr lvl="2"/>
            <a:r>
              <a:rPr lang="en-US" sz="2000" dirty="0"/>
              <a:t>Literature </a:t>
            </a:r>
          </a:p>
          <a:p>
            <a:pPr lvl="2"/>
            <a:r>
              <a:rPr lang="en-US" sz="2000" dirty="0" err="1"/>
              <a:t>Powerpoint</a:t>
            </a:r>
            <a:r>
              <a:rPr lang="en-US" sz="2000" dirty="0"/>
              <a:t> </a:t>
            </a:r>
          </a:p>
          <a:p>
            <a:pPr lvl="2"/>
            <a:r>
              <a:rPr lang="en-US" sz="2000" dirty="0"/>
              <a:t>Discussions</a:t>
            </a:r>
          </a:p>
          <a:p>
            <a:pPr lvl="1"/>
            <a:r>
              <a:rPr lang="en-US" sz="2000" dirty="0"/>
              <a:t>Close </a:t>
            </a:r>
          </a:p>
        </p:txBody>
      </p:sp>
    </p:spTree>
    <p:extLst>
      <p:ext uri="{BB962C8B-B14F-4D97-AF65-F5344CB8AC3E}">
        <p14:creationId xmlns:p14="http://schemas.microsoft.com/office/powerpoint/2010/main" val="191555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8A0A5-74E0-46BD-91CA-54C5DD7E77CB}"/>
              </a:ext>
            </a:extLst>
          </p:cNvPr>
          <p:cNvSpPr>
            <a:spLocks noGrp="1"/>
          </p:cNvSpPr>
          <p:nvPr>
            <p:ph type="title"/>
          </p:nvPr>
        </p:nvSpPr>
        <p:spPr/>
        <p:txBody>
          <a:bodyPr/>
          <a:lstStyle/>
          <a:p>
            <a:r>
              <a:rPr lang="en-US" dirty="0"/>
              <a:t>Individual Pondering Communication</a:t>
            </a:r>
          </a:p>
        </p:txBody>
      </p:sp>
      <p:sp>
        <p:nvSpPr>
          <p:cNvPr id="3" name="Content Placeholder 2">
            <a:extLst>
              <a:ext uri="{FF2B5EF4-FFF2-40B4-BE49-F238E27FC236}">
                <a16:creationId xmlns:a16="http://schemas.microsoft.com/office/drawing/2014/main" id="{A909707E-D51E-4B6A-AB03-633123DCE6F8}"/>
              </a:ext>
            </a:extLst>
          </p:cNvPr>
          <p:cNvSpPr>
            <a:spLocks noGrp="1"/>
          </p:cNvSpPr>
          <p:nvPr>
            <p:ph idx="1"/>
          </p:nvPr>
        </p:nvSpPr>
        <p:spPr/>
        <p:txBody>
          <a:bodyPr/>
          <a:lstStyle/>
          <a:p>
            <a:r>
              <a:rPr lang="en-US" dirty="0"/>
              <a:t>The Pub leadership decides how often, when, and where Ponderings occur. </a:t>
            </a:r>
          </a:p>
          <a:p>
            <a:r>
              <a:rPr lang="en-US" dirty="0"/>
              <a:t>Each Pub falls under a region led by an Area Leadership Team.  The Area Leadership Team provides resources, strategies, and support for Ponderings that fall under their umbrella. </a:t>
            </a:r>
          </a:p>
          <a:p>
            <a:pPr lvl="1"/>
            <a:r>
              <a:rPr lang="en-US" dirty="0"/>
              <a:t>The Area Pub Leadership should meet with each individual Pub leadership team once a quarter. This ensures things are running smoothly. If there are issues, the Area Leadership uses its network of resources to aid that individual Pondering. </a:t>
            </a:r>
          </a:p>
          <a:p>
            <a:pPr lvl="1"/>
            <a:r>
              <a:rPr lang="en-US" dirty="0"/>
              <a:t>The Pub Rep is the primary point of contact for the Area Leadership Team. </a:t>
            </a:r>
          </a:p>
        </p:txBody>
      </p:sp>
    </p:spTree>
    <p:extLst>
      <p:ext uri="{BB962C8B-B14F-4D97-AF65-F5344CB8AC3E}">
        <p14:creationId xmlns:p14="http://schemas.microsoft.com/office/powerpoint/2010/main" val="2800521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1F272-15E9-4BC1-8AF3-FB66F66BF6D5}"/>
              </a:ext>
            </a:extLst>
          </p:cNvPr>
          <p:cNvSpPr>
            <a:spLocks noGrp="1"/>
          </p:cNvSpPr>
          <p:nvPr>
            <p:ph type="title"/>
          </p:nvPr>
        </p:nvSpPr>
        <p:spPr/>
        <p:txBody>
          <a:bodyPr/>
          <a:lstStyle/>
          <a:p>
            <a:r>
              <a:rPr lang="en-US" dirty="0"/>
              <a:t>Individual Pondering Legal</a:t>
            </a:r>
          </a:p>
        </p:txBody>
      </p:sp>
      <p:sp>
        <p:nvSpPr>
          <p:cNvPr id="3" name="Content Placeholder 2">
            <a:extLst>
              <a:ext uri="{FF2B5EF4-FFF2-40B4-BE49-F238E27FC236}">
                <a16:creationId xmlns:a16="http://schemas.microsoft.com/office/drawing/2014/main" id="{03BADE79-7848-482F-8545-D4B9A8B20570}"/>
              </a:ext>
            </a:extLst>
          </p:cNvPr>
          <p:cNvSpPr>
            <a:spLocks noGrp="1"/>
          </p:cNvSpPr>
          <p:nvPr>
            <p:ph idx="1"/>
          </p:nvPr>
        </p:nvSpPr>
        <p:spPr>
          <a:xfrm>
            <a:off x="443175" y="1727823"/>
            <a:ext cx="11410366" cy="4520577"/>
          </a:xfrm>
        </p:spPr>
        <p:txBody>
          <a:bodyPr>
            <a:normAutofit/>
          </a:bodyPr>
          <a:lstStyle/>
          <a:p>
            <a:r>
              <a:rPr lang="en-US" dirty="0"/>
              <a:t>If members of a Pondering would like to have their work published on the website or other social media platforms, they may submit their content through the website. </a:t>
            </a:r>
          </a:p>
          <a:p>
            <a:r>
              <a:rPr lang="en-US" dirty="0"/>
              <a:t>If a Pondering itself would like to have their own social media page, please consult your Pub Rep. </a:t>
            </a:r>
          </a:p>
          <a:p>
            <a:r>
              <a:rPr lang="en-US" dirty="0"/>
              <a:t>Individual Ponderings may NOT collect money. This is because we are a non-profit and this messes with our taxes. </a:t>
            </a:r>
          </a:p>
          <a:p>
            <a:r>
              <a:rPr lang="en-US" dirty="0"/>
              <a:t>Individual Ponderings are subject to any policies or bylaws their Area Leadership Team passes. This is required for legal reasons. </a:t>
            </a:r>
          </a:p>
          <a:p>
            <a:pPr lvl="1"/>
            <a:r>
              <a:rPr lang="en-US" dirty="0"/>
              <a:t>If an Area Leadership Team passes a policy that an individual Pub feels unjust, they may petition it. Contact your Pub Rep. </a:t>
            </a:r>
          </a:p>
        </p:txBody>
      </p:sp>
    </p:spTree>
    <p:extLst>
      <p:ext uri="{BB962C8B-B14F-4D97-AF65-F5344CB8AC3E}">
        <p14:creationId xmlns:p14="http://schemas.microsoft.com/office/powerpoint/2010/main" val="62115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6C429-C0A0-4574-BCAF-8C7403E2BE2B}"/>
              </a:ext>
            </a:extLst>
          </p:cNvPr>
          <p:cNvSpPr>
            <a:spLocks noGrp="1"/>
          </p:cNvSpPr>
          <p:nvPr>
            <p:ph type="title"/>
          </p:nvPr>
        </p:nvSpPr>
        <p:spPr/>
        <p:txBody>
          <a:bodyPr/>
          <a:lstStyle/>
          <a:p>
            <a:r>
              <a:rPr lang="en-US" dirty="0"/>
              <a:t>Founder’s Tips: Size</a:t>
            </a:r>
          </a:p>
        </p:txBody>
      </p:sp>
      <p:sp>
        <p:nvSpPr>
          <p:cNvPr id="3" name="Content Placeholder 2">
            <a:extLst>
              <a:ext uri="{FF2B5EF4-FFF2-40B4-BE49-F238E27FC236}">
                <a16:creationId xmlns:a16="http://schemas.microsoft.com/office/drawing/2014/main" id="{30DFE5C7-E180-4F84-99E4-B117DD363EE6}"/>
              </a:ext>
            </a:extLst>
          </p:cNvPr>
          <p:cNvSpPr>
            <a:spLocks noGrp="1"/>
          </p:cNvSpPr>
          <p:nvPr>
            <p:ph idx="1"/>
          </p:nvPr>
        </p:nvSpPr>
        <p:spPr/>
        <p:txBody>
          <a:bodyPr/>
          <a:lstStyle/>
          <a:p>
            <a:r>
              <a:rPr lang="en-US" dirty="0"/>
              <a:t>The ideal Pondering size is between 4-10 people. </a:t>
            </a:r>
          </a:p>
          <a:p>
            <a:pPr lvl="1"/>
            <a:r>
              <a:rPr lang="en-US" dirty="0"/>
              <a:t>Any fewer than 4 people, and we’ve found it’s hard to consistently bring new ideas to the table </a:t>
            </a:r>
          </a:p>
          <a:p>
            <a:pPr lvl="1"/>
            <a:r>
              <a:rPr lang="en-US" dirty="0"/>
              <a:t>Any larger than 10 people, and people get left out of the main conversation.</a:t>
            </a:r>
          </a:p>
          <a:p>
            <a:pPr lvl="1"/>
            <a:r>
              <a:rPr lang="en-US" dirty="0"/>
              <a:t>6 is the ideal size </a:t>
            </a:r>
          </a:p>
          <a:p>
            <a:r>
              <a:rPr lang="en-US" dirty="0"/>
              <a:t>Ponderings should have a “core group” of about 8-10 people. But 15-20 people consistently invited. </a:t>
            </a:r>
          </a:p>
          <a:p>
            <a:pPr lvl="1"/>
            <a:r>
              <a:rPr lang="en-US" dirty="0"/>
              <a:t>This is because of the core group, 75% typically are able to come. Of the larger group, 1 or 2 people sometimes show up. </a:t>
            </a:r>
          </a:p>
        </p:txBody>
      </p:sp>
    </p:spTree>
    <p:extLst>
      <p:ext uri="{BB962C8B-B14F-4D97-AF65-F5344CB8AC3E}">
        <p14:creationId xmlns:p14="http://schemas.microsoft.com/office/powerpoint/2010/main" val="1507806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61971-D247-4C11-AA9E-495BD7EEC5FE}"/>
              </a:ext>
            </a:extLst>
          </p:cNvPr>
          <p:cNvSpPr>
            <a:spLocks noGrp="1"/>
          </p:cNvSpPr>
          <p:nvPr>
            <p:ph type="ctrTitle"/>
          </p:nvPr>
        </p:nvSpPr>
        <p:spPr/>
        <p:txBody>
          <a:bodyPr/>
          <a:lstStyle/>
          <a:p>
            <a:r>
              <a:rPr lang="en-US" dirty="0"/>
              <a:t>Part 3</a:t>
            </a:r>
          </a:p>
        </p:txBody>
      </p:sp>
      <p:sp>
        <p:nvSpPr>
          <p:cNvPr id="3" name="Subtitle 2">
            <a:extLst>
              <a:ext uri="{FF2B5EF4-FFF2-40B4-BE49-F238E27FC236}">
                <a16:creationId xmlns:a16="http://schemas.microsoft.com/office/drawing/2014/main" id="{AC143745-7CB5-4EA4-B826-8C372DEF89E2}"/>
              </a:ext>
            </a:extLst>
          </p:cNvPr>
          <p:cNvSpPr>
            <a:spLocks noGrp="1"/>
          </p:cNvSpPr>
          <p:nvPr>
            <p:ph type="subTitle" idx="1"/>
          </p:nvPr>
        </p:nvSpPr>
        <p:spPr/>
        <p:txBody>
          <a:bodyPr/>
          <a:lstStyle/>
          <a:p>
            <a:r>
              <a:rPr lang="en-US" dirty="0"/>
              <a:t>The Pondering Pub at the Organizational Level</a:t>
            </a:r>
          </a:p>
        </p:txBody>
      </p:sp>
    </p:spTree>
    <p:extLst>
      <p:ext uri="{BB962C8B-B14F-4D97-AF65-F5344CB8AC3E}">
        <p14:creationId xmlns:p14="http://schemas.microsoft.com/office/powerpoint/2010/main" val="809690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7A480-437D-4AF6-BEC0-3D9FDAF6C9B7}"/>
              </a:ext>
            </a:extLst>
          </p:cNvPr>
          <p:cNvSpPr>
            <a:spLocks noGrp="1"/>
          </p:cNvSpPr>
          <p:nvPr>
            <p:ph type="title"/>
          </p:nvPr>
        </p:nvSpPr>
        <p:spPr/>
        <p:txBody>
          <a:bodyPr/>
          <a:lstStyle/>
          <a:p>
            <a:r>
              <a:rPr lang="en-US" dirty="0"/>
              <a:t>Organizational Level: Overview</a:t>
            </a:r>
          </a:p>
        </p:txBody>
      </p:sp>
      <p:sp>
        <p:nvSpPr>
          <p:cNvPr id="3" name="Content Placeholder 2">
            <a:extLst>
              <a:ext uri="{FF2B5EF4-FFF2-40B4-BE49-F238E27FC236}">
                <a16:creationId xmlns:a16="http://schemas.microsoft.com/office/drawing/2014/main" id="{8294DC59-3B0B-4A85-98EB-1BEBAD4A9685}"/>
              </a:ext>
            </a:extLst>
          </p:cNvPr>
          <p:cNvSpPr>
            <a:spLocks noGrp="1"/>
          </p:cNvSpPr>
          <p:nvPr>
            <p:ph idx="1"/>
          </p:nvPr>
        </p:nvSpPr>
        <p:spPr>
          <a:xfrm>
            <a:off x="162684" y="1638066"/>
            <a:ext cx="11780613" cy="5026395"/>
          </a:xfrm>
        </p:spPr>
        <p:txBody>
          <a:bodyPr>
            <a:normAutofit/>
          </a:bodyPr>
          <a:lstStyle/>
          <a:p>
            <a:pPr marL="0" indent="0">
              <a:buNone/>
            </a:pPr>
            <a:r>
              <a:rPr lang="en-US" dirty="0"/>
              <a:t>The Pondering Pub is divided into 3 parts: The Board, The Staff, and The Leadership.</a:t>
            </a:r>
          </a:p>
          <a:p>
            <a:pPr lvl="1"/>
            <a:r>
              <a:rPr lang="en-US" dirty="0"/>
              <a:t>Board – provides strategy and measurable checkpoints to grow the Pondering </a:t>
            </a:r>
          </a:p>
          <a:p>
            <a:pPr lvl="1"/>
            <a:r>
              <a:rPr lang="en-US" dirty="0"/>
              <a:t>The Staff– carries out the functions of the Board. </a:t>
            </a:r>
          </a:p>
          <a:p>
            <a:pPr lvl="1"/>
            <a:r>
              <a:rPr lang="en-US" dirty="0"/>
              <a:t>The Leadership – where all the individual ponderings, area leadership teams, and Ponderings are ran.</a:t>
            </a:r>
          </a:p>
          <a:p>
            <a:endParaRPr lang="en-US" dirty="0"/>
          </a:p>
          <a:p>
            <a:r>
              <a:rPr lang="en-US" dirty="0"/>
              <a:t>Leaders run the individual ponderings and are where all the attention is directed. Whenever a leader runs into an issue, the staff creates resources to help them address it. The board is there to provide overarching decisions and assist The Pondering Pub comply with legal and </a:t>
            </a:r>
            <a:r>
              <a:rPr lang="en-US"/>
              <a:t>financial requirements. </a:t>
            </a:r>
            <a:endParaRPr lang="en-US" dirty="0"/>
          </a:p>
        </p:txBody>
      </p:sp>
    </p:spTree>
    <p:extLst>
      <p:ext uri="{BB962C8B-B14F-4D97-AF65-F5344CB8AC3E}">
        <p14:creationId xmlns:p14="http://schemas.microsoft.com/office/powerpoint/2010/main" val="1943626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CD27FF66-E110-4806-BDCA-88400CF2E659}"/>
              </a:ext>
            </a:extLst>
          </p:cNvPr>
          <p:cNvSpPr/>
          <p:nvPr/>
        </p:nvSpPr>
        <p:spPr>
          <a:xfrm>
            <a:off x="2395390" y="89758"/>
            <a:ext cx="6372751" cy="4560780"/>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B3A775F-FE66-47BD-84C2-C1EF48033E3A}"/>
              </a:ext>
            </a:extLst>
          </p:cNvPr>
          <p:cNvSpPr/>
          <p:nvPr/>
        </p:nvSpPr>
        <p:spPr>
          <a:xfrm>
            <a:off x="79471" y="2900274"/>
            <a:ext cx="7000117" cy="395772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A40034C-5133-46A4-BEF8-FAA897099004}"/>
              </a:ext>
            </a:extLst>
          </p:cNvPr>
          <p:cNvSpPr/>
          <p:nvPr/>
        </p:nvSpPr>
        <p:spPr>
          <a:xfrm>
            <a:off x="4954399" y="2900274"/>
            <a:ext cx="7000117" cy="3867968"/>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F0EF726-9348-4E2B-921C-3FE6A1D6F000}"/>
              </a:ext>
            </a:extLst>
          </p:cNvPr>
          <p:cNvSpPr/>
          <p:nvPr/>
        </p:nvSpPr>
        <p:spPr>
          <a:xfrm>
            <a:off x="4558311" y="110021"/>
            <a:ext cx="2046907"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endPos="0" dir="5400000" sy="-90000" algn="bl" rotWithShape="0"/>
                </a:effectLst>
              </a:rPr>
              <a:t>Board</a:t>
            </a:r>
          </a:p>
        </p:txBody>
      </p:sp>
      <p:sp>
        <p:nvSpPr>
          <p:cNvPr id="12" name="Rectangle 11">
            <a:extLst>
              <a:ext uri="{FF2B5EF4-FFF2-40B4-BE49-F238E27FC236}">
                <a16:creationId xmlns:a16="http://schemas.microsoft.com/office/drawing/2014/main" id="{CB066B34-B38E-481C-99C2-D2DAB0ABE6BB}"/>
              </a:ext>
            </a:extLst>
          </p:cNvPr>
          <p:cNvSpPr/>
          <p:nvPr/>
        </p:nvSpPr>
        <p:spPr>
          <a:xfrm>
            <a:off x="7199324" y="5715676"/>
            <a:ext cx="2844047" cy="707886"/>
          </a:xfrm>
          <a:prstGeom prst="rect">
            <a:avLst/>
          </a:prstGeom>
          <a:noFill/>
        </p:spPr>
        <p:txBody>
          <a:bodyPr wrap="none" lIns="91440" tIns="45720" rIns="91440" bIns="45720">
            <a:spAutoFit/>
          </a:bodyPr>
          <a:lstStyle/>
          <a:p>
            <a:pPr algn="ctr"/>
            <a:r>
              <a:rPr lang="en-US" sz="4000" b="0" cap="none" spc="0" dirty="0">
                <a:ln w="0"/>
                <a:solidFill>
                  <a:srgbClr val="FFFF00"/>
                </a:solidFill>
                <a:effectLst>
                  <a:reflection blurRad="6350" endPos="0" dir="5400000" sy="-90000" algn="bl" rotWithShape="0"/>
                </a:effectLst>
              </a:rPr>
              <a:t>Leadership</a:t>
            </a:r>
          </a:p>
        </p:txBody>
      </p:sp>
      <p:sp>
        <p:nvSpPr>
          <p:cNvPr id="14" name="TextBox 13">
            <a:extLst>
              <a:ext uri="{FF2B5EF4-FFF2-40B4-BE49-F238E27FC236}">
                <a16:creationId xmlns:a16="http://schemas.microsoft.com/office/drawing/2014/main" id="{3A919F5F-6F29-4C63-8E98-EFCAF628AE34}"/>
              </a:ext>
            </a:extLst>
          </p:cNvPr>
          <p:cNvSpPr txBox="1"/>
          <p:nvPr/>
        </p:nvSpPr>
        <p:spPr>
          <a:xfrm>
            <a:off x="3175156" y="1033351"/>
            <a:ext cx="5003956" cy="1200329"/>
          </a:xfrm>
          <a:prstGeom prst="rect">
            <a:avLst/>
          </a:prstGeom>
          <a:noFill/>
        </p:spPr>
        <p:txBody>
          <a:bodyPr wrap="square" rtlCol="0">
            <a:spAutoFit/>
          </a:bodyPr>
          <a:lstStyle/>
          <a:p>
            <a:r>
              <a:rPr lang="en-US" dirty="0"/>
              <a:t>Provides Strategies and direction for the Pondering as a whole </a:t>
            </a:r>
          </a:p>
          <a:p>
            <a:endParaRPr lang="en-US" dirty="0"/>
          </a:p>
          <a:p>
            <a:r>
              <a:rPr lang="en-US" dirty="0"/>
              <a:t>Meets 2 times a year</a:t>
            </a:r>
          </a:p>
        </p:txBody>
      </p:sp>
      <p:sp>
        <p:nvSpPr>
          <p:cNvPr id="15" name="TextBox 14">
            <a:extLst>
              <a:ext uri="{FF2B5EF4-FFF2-40B4-BE49-F238E27FC236}">
                <a16:creationId xmlns:a16="http://schemas.microsoft.com/office/drawing/2014/main" id="{A005E8AE-E97B-4989-B528-CB0041FE6550}"/>
              </a:ext>
            </a:extLst>
          </p:cNvPr>
          <p:cNvSpPr txBox="1"/>
          <p:nvPr/>
        </p:nvSpPr>
        <p:spPr>
          <a:xfrm>
            <a:off x="325366" y="4292007"/>
            <a:ext cx="4588833" cy="1754326"/>
          </a:xfrm>
          <a:prstGeom prst="rect">
            <a:avLst/>
          </a:prstGeom>
          <a:noFill/>
        </p:spPr>
        <p:txBody>
          <a:bodyPr wrap="square" rtlCol="0">
            <a:spAutoFit/>
          </a:bodyPr>
          <a:lstStyle/>
          <a:p>
            <a:r>
              <a:rPr lang="en-US" dirty="0"/>
              <a:t>Executes the strategy of the Board</a:t>
            </a:r>
          </a:p>
          <a:p>
            <a:r>
              <a:rPr lang="en-US" dirty="0"/>
              <a:t>	Fundraising, creating promotional 	videos, assisting Founders </a:t>
            </a:r>
          </a:p>
          <a:p>
            <a:endParaRPr lang="en-US" dirty="0"/>
          </a:p>
          <a:p>
            <a:r>
              <a:rPr lang="en-US" dirty="0"/>
              <a:t>    Meets whenever their respective    	committee needs to </a:t>
            </a:r>
          </a:p>
        </p:txBody>
      </p:sp>
      <p:sp>
        <p:nvSpPr>
          <p:cNvPr id="17" name="Rectangle 16">
            <a:extLst>
              <a:ext uri="{FF2B5EF4-FFF2-40B4-BE49-F238E27FC236}">
                <a16:creationId xmlns:a16="http://schemas.microsoft.com/office/drawing/2014/main" id="{BD6A58AD-BD95-481C-A192-07AE57F491F8}"/>
              </a:ext>
            </a:extLst>
          </p:cNvPr>
          <p:cNvSpPr/>
          <p:nvPr/>
        </p:nvSpPr>
        <p:spPr>
          <a:xfrm>
            <a:off x="2857454" y="6065491"/>
            <a:ext cx="988604" cy="584775"/>
          </a:xfrm>
          <a:prstGeom prst="rect">
            <a:avLst/>
          </a:prstGeom>
          <a:noFill/>
        </p:spPr>
        <p:txBody>
          <a:bodyPr wrap="none" lIns="91440" tIns="45720" rIns="91440" bIns="45720">
            <a:spAutoFit/>
          </a:bodyPr>
          <a:lstStyle/>
          <a:p>
            <a:pPr algn="ctr"/>
            <a:r>
              <a:rPr lang="en-US" sz="3200" dirty="0">
                <a:ln w="0"/>
                <a:solidFill>
                  <a:srgbClr val="FF0000"/>
                </a:solidFill>
                <a:effectLst>
                  <a:outerShdw blurRad="38100" dist="25400" dir="5400000" algn="ctr" rotWithShape="0">
                    <a:srgbClr val="6E747A">
                      <a:alpha val="43000"/>
                    </a:srgbClr>
                  </a:outerShdw>
                </a:effectLst>
              </a:rPr>
              <a:t>Staff</a:t>
            </a:r>
          </a:p>
        </p:txBody>
      </p:sp>
      <p:sp>
        <p:nvSpPr>
          <p:cNvPr id="18" name="TextBox 17">
            <a:extLst>
              <a:ext uri="{FF2B5EF4-FFF2-40B4-BE49-F238E27FC236}">
                <a16:creationId xmlns:a16="http://schemas.microsoft.com/office/drawing/2014/main" id="{FE041569-E1D8-4877-AD97-1ED7D05EB517}"/>
              </a:ext>
            </a:extLst>
          </p:cNvPr>
          <p:cNvSpPr txBox="1"/>
          <p:nvPr/>
        </p:nvSpPr>
        <p:spPr>
          <a:xfrm>
            <a:off x="7294632" y="4468755"/>
            <a:ext cx="5003956" cy="1200329"/>
          </a:xfrm>
          <a:prstGeom prst="rect">
            <a:avLst/>
          </a:prstGeom>
          <a:noFill/>
        </p:spPr>
        <p:txBody>
          <a:bodyPr wrap="square" rtlCol="0">
            <a:spAutoFit/>
          </a:bodyPr>
          <a:lstStyle/>
          <a:p>
            <a:r>
              <a:rPr lang="en-US" dirty="0"/>
              <a:t>What the Pondering Pub is all about </a:t>
            </a:r>
          </a:p>
          <a:p>
            <a:endParaRPr lang="en-US" dirty="0"/>
          </a:p>
          <a:p>
            <a:r>
              <a:rPr lang="en-US" dirty="0"/>
              <a:t>Hosts Pubs that meet regularly, builds community, and creates works of culture</a:t>
            </a:r>
          </a:p>
        </p:txBody>
      </p:sp>
      <p:sp>
        <p:nvSpPr>
          <p:cNvPr id="19" name="TextBox 18">
            <a:extLst>
              <a:ext uri="{FF2B5EF4-FFF2-40B4-BE49-F238E27FC236}">
                <a16:creationId xmlns:a16="http://schemas.microsoft.com/office/drawing/2014/main" id="{FB51347D-FA5D-4817-9D6D-C033CB710BB7}"/>
              </a:ext>
            </a:extLst>
          </p:cNvPr>
          <p:cNvSpPr txBox="1"/>
          <p:nvPr/>
        </p:nvSpPr>
        <p:spPr>
          <a:xfrm>
            <a:off x="4364903" y="3667185"/>
            <a:ext cx="2882979" cy="584775"/>
          </a:xfrm>
          <a:prstGeom prst="rect">
            <a:avLst/>
          </a:prstGeom>
          <a:solidFill>
            <a:schemeClr val="bg1"/>
          </a:solidFill>
        </p:spPr>
        <p:txBody>
          <a:bodyPr wrap="square" rtlCol="0">
            <a:spAutoFit/>
          </a:bodyPr>
          <a:lstStyle/>
          <a:p>
            <a:pPr algn="just"/>
            <a:r>
              <a:rPr lang="en-US" sz="1600" dirty="0"/>
              <a:t>(Some people are apart of multiple parts of leadership)</a:t>
            </a:r>
          </a:p>
        </p:txBody>
      </p:sp>
    </p:spTree>
    <p:extLst>
      <p:ext uri="{BB962C8B-B14F-4D97-AF65-F5344CB8AC3E}">
        <p14:creationId xmlns:p14="http://schemas.microsoft.com/office/powerpoint/2010/main" val="440467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32B26-FCC8-4842-87BC-8F978221F670}"/>
              </a:ext>
            </a:extLst>
          </p:cNvPr>
          <p:cNvSpPr>
            <a:spLocks noGrp="1"/>
          </p:cNvSpPr>
          <p:nvPr>
            <p:ph type="title"/>
          </p:nvPr>
        </p:nvSpPr>
        <p:spPr>
          <a:xfrm>
            <a:off x="919119" y="99107"/>
            <a:ext cx="10353761" cy="1326321"/>
          </a:xfrm>
        </p:spPr>
        <p:txBody>
          <a:bodyPr/>
          <a:lstStyle/>
          <a:p>
            <a:r>
              <a:rPr lang="en-US" dirty="0"/>
              <a:t>Ponderings: Hierarchy </a:t>
            </a:r>
          </a:p>
        </p:txBody>
      </p:sp>
      <p:sp>
        <p:nvSpPr>
          <p:cNvPr id="3" name="Content Placeholder 2">
            <a:extLst>
              <a:ext uri="{FF2B5EF4-FFF2-40B4-BE49-F238E27FC236}">
                <a16:creationId xmlns:a16="http://schemas.microsoft.com/office/drawing/2014/main" id="{3F4B6E02-67EE-4557-A17F-A6E9E4D52BDA}"/>
              </a:ext>
            </a:extLst>
          </p:cNvPr>
          <p:cNvSpPr>
            <a:spLocks noGrp="1"/>
          </p:cNvSpPr>
          <p:nvPr>
            <p:ph idx="1"/>
          </p:nvPr>
        </p:nvSpPr>
        <p:spPr>
          <a:xfrm>
            <a:off x="100371" y="2039965"/>
            <a:ext cx="5907741" cy="4635716"/>
          </a:xfrm>
        </p:spPr>
        <p:txBody>
          <a:bodyPr>
            <a:normAutofit/>
          </a:bodyPr>
          <a:lstStyle/>
          <a:p>
            <a:r>
              <a:rPr lang="en-US" sz="2400" dirty="0"/>
              <a:t>For administrative purposes, the Pondering is broken up into 3 tiers. </a:t>
            </a:r>
          </a:p>
          <a:p>
            <a:endParaRPr lang="en-US" sz="2400" dirty="0"/>
          </a:p>
          <a:p>
            <a:r>
              <a:rPr lang="en-US" sz="2400" dirty="0"/>
              <a:t>Area Leadership teams preside over a region. They aid new Founders start pubs, and help keep alive current ones. </a:t>
            </a:r>
          </a:p>
          <a:p>
            <a:endParaRPr lang="en-US" sz="2400" dirty="0"/>
          </a:p>
          <a:p>
            <a:r>
              <a:rPr lang="en-US" sz="2400" dirty="0"/>
              <a:t>There will be multiple Ponderings that fall under one Area Leadership Team. </a:t>
            </a:r>
          </a:p>
        </p:txBody>
      </p:sp>
      <p:graphicFrame>
        <p:nvGraphicFramePr>
          <p:cNvPr id="4" name="Diagram 3">
            <a:extLst>
              <a:ext uri="{FF2B5EF4-FFF2-40B4-BE49-F238E27FC236}">
                <a16:creationId xmlns:a16="http://schemas.microsoft.com/office/drawing/2014/main" id="{CACEE360-A62B-4DFA-A66E-8583C6F60DB9}"/>
              </a:ext>
            </a:extLst>
          </p:cNvPr>
          <p:cNvGraphicFramePr/>
          <p:nvPr>
            <p:extLst>
              <p:ext uri="{D42A27DB-BD31-4B8C-83A1-F6EECF244321}">
                <p14:modId xmlns:p14="http://schemas.microsoft.com/office/powerpoint/2010/main" val="1463699631"/>
              </p:ext>
            </p:extLst>
          </p:nvPr>
        </p:nvGraphicFramePr>
        <p:xfrm>
          <a:off x="6008112" y="1054646"/>
          <a:ext cx="6183888" cy="5873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5439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B8B7-8628-4234-B42E-8419BE62F240}"/>
              </a:ext>
            </a:extLst>
          </p:cNvPr>
          <p:cNvSpPr>
            <a:spLocks noGrp="1"/>
          </p:cNvSpPr>
          <p:nvPr>
            <p:ph type="title"/>
          </p:nvPr>
        </p:nvSpPr>
        <p:spPr>
          <a:xfrm>
            <a:off x="29919" y="609600"/>
            <a:ext cx="12134031" cy="1326321"/>
          </a:xfrm>
        </p:spPr>
        <p:txBody>
          <a:bodyPr/>
          <a:lstStyle/>
          <a:p>
            <a:r>
              <a:rPr lang="en-US" dirty="0"/>
              <a:t>Pondering Hierarchy: Area Leadership Team</a:t>
            </a:r>
          </a:p>
        </p:txBody>
      </p:sp>
      <p:sp>
        <p:nvSpPr>
          <p:cNvPr id="3" name="Content Placeholder 2">
            <a:extLst>
              <a:ext uri="{FF2B5EF4-FFF2-40B4-BE49-F238E27FC236}">
                <a16:creationId xmlns:a16="http://schemas.microsoft.com/office/drawing/2014/main" id="{4D87639D-798E-48A9-9467-7108AE980959}"/>
              </a:ext>
            </a:extLst>
          </p:cNvPr>
          <p:cNvSpPr>
            <a:spLocks noGrp="1"/>
          </p:cNvSpPr>
          <p:nvPr>
            <p:ph idx="1"/>
          </p:nvPr>
        </p:nvSpPr>
        <p:spPr>
          <a:xfrm>
            <a:off x="353418" y="1806361"/>
            <a:ext cx="11460854" cy="4672976"/>
          </a:xfrm>
        </p:spPr>
        <p:txBody>
          <a:bodyPr/>
          <a:lstStyle/>
          <a:p>
            <a:r>
              <a:rPr lang="en-US" dirty="0"/>
              <a:t>The Area Leadership Team is comprised of a President, VP, Secretary, and Treasurer. </a:t>
            </a:r>
          </a:p>
          <a:p>
            <a:pPr lvl="1"/>
            <a:r>
              <a:rPr lang="en-US" dirty="0"/>
              <a:t>These people are allowed to collect money for the Pondering, aid in administration, and are responsible for all legal occurrences within their areas. </a:t>
            </a:r>
          </a:p>
          <a:p>
            <a:r>
              <a:rPr lang="en-US" dirty="0"/>
              <a:t>They are to meet with each Pub Rep in their area at least once every three months. Both to aid in mentorship, morale, and resources. </a:t>
            </a:r>
          </a:p>
          <a:p>
            <a:r>
              <a:rPr lang="en-US" dirty="0"/>
              <a:t>The president of each Area Leadership Team is to give a report at all board meetings. </a:t>
            </a:r>
          </a:p>
          <a:p>
            <a:endParaRPr lang="en-US" dirty="0"/>
          </a:p>
        </p:txBody>
      </p:sp>
    </p:spTree>
    <p:extLst>
      <p:ext uri="{BB962C8B-B14F-4D97-AF65-F5344CB8AC3E}">
        <p14:creationId xmlns:p14="http://schemas.microsoft.com/office/powerpoint/2010/main" val="1742283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emplate>Damask</Template>
  <TotalTime>4017</TotalTime>
  <Words>1721</Words>
  <Application>Microsoft Macintosh PowerPoint</Application>
  <PresentationFormat>Widescreen</PresentationFormat>
  <Paragraphs>119</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Bookman Old Style</vt:lpstr>
      <vt:lpstr>Rockwell</vt:lpstr>
      <vt:lpstr>Damask</vt:lpstr>
      <vt:lpstr>Pondering Pub Overview </vt:lpstr>
      <vt:lpstr>Purpose – What is the Pondering Pub? </vt:lpstr>
      <vt:lpstr>Praxis</vt:lpstr>
      <vt:lpstr>Part 1</vt:lpstr>
      <vt:lpstr>Overview – An Individual Pondering</vt:lpstr>
      <vt:lpstr>Example 1: The Dumb Ox</vt:lpstr>
      <vt:lpstr>Example 1: The Dumb Ox</vt:lpstr>
      <vt:lpstr>Example 2: The Stone and the Giant</vt:lpstr>
      <vt:lpstr>Example 2: The Stone and the Giant</vt:lpstr>
      <vt:lpstr>Overview of Examples</vt:lpstr>
      <vt:lpstr>Part 2</vt:lpstr>
      <vt:lpstr>Individual Pondering Structure</vt:lpstr>
      <vt:lpstr>Individual Pondering Structure</vt:lpstr>
      <vt:lpstr>Individual Pondering Communication</vt:lpstr>
      <vt:lpstr>Individual Pondering Legal</vt:lpstr>
      <vt:lpstr>Founder’s Tips: Size</vt:lpstr>
      <vt:lpstr>Part 3</vt:lpstr>
      <vt:lpstr>Organizational Level: Overview</vt:lpstr>
      <vt:lpstr>PowerPoint Presentation</vt:lpstr>
      <vt:lpstr>Ponderings: Hierarchy </vt:lpstr>
      <vt:lpstr>Pondering Hierarchy: Area Leadership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Pondering?</dc:title>
  <dc:creator>Daniel Booth</dc:creator>
  <cp:lastModifiedBy>Daniel Booth</cp:lastModifiedBy>
  <cp:revision>82</cp:revision>
  <dcterms:created xsi:type="dcterms:W3CDTF">2021-11-25T17:18:16Z</dcterms:created>
  <dcterms:modified xsi:type="dcterms:W3CDTF">2025-09-26T15:02:49Z</dcterms:modified>
</cp:coreProperties>
</file>